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895" r:id="rId2"/>
  </p:sldMasterIdLst>
  <p:notesMasterIdLst>
    <p:notesMasterId r:id="rId24"/>
  </p:notesMasterIdLst>
  <p:handoutMasterIdLst>
    <p:handoutMasterId r:id="rId25"/>
  </p:handoutMasterIdLst>
  <p:sldIdLst>
    <p:sldId id="885" r:id="rId3"/>
    <p:sldId id="302" r:id="rId4"/>
    <p:sldId id="908" r:id="rId5"/>
    <p:sldId id="911" r:id="rId6"/>
    <p:sldId id="912" r:id="rId7"/>
    <p:sldId id="762" r:id="rId8"/>
    <p:sldId id="913" r:id="rId9"/>
    <p:sldId id="910" r:id="rId10"/>
    <p:sldId id="916" r:id="rId11"/>
    <p:sldId id="917" r:id="rId12"/>
    <p:sldId id="886" r:id="rId13"/>
    <p:sldId id="887" r:id="rId14"/>
    <p:sldId id="871" r:id="rId15"/>
    <p:sldId id="918" r:id="rId16"/>
    <p:sldId id="892" r:id="rId17"/>
    <p:sldId id="914" r:id="rId18"/>
    <p:sldId id="315" r:id="rId19"/>
    <p:sldId id="915" r:id="rId20"/>
    <p:sldId id="808" r:id="rId21"/>
    <p:sldId id="895" r:id="rId22"/>
    <p:sldId id="754" r:id="rId2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116"/>
    <a:srgbClr val="FFFFFF"/>
    <a:srgbClr val="000000"/>
    <a:srgbClr val="008080"/>
    <a:srgbClr val="AC0000"/>
    <a:srgbClr val="E16E65"/>
    <a:srgbClr val="7BE1A4"/>
    <a:srgbClr val="ED6833"/>
    <a:srgbClr val="DB676F"/>
    <a:srgbClr val="B7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3878" autoAdjust="0"/>
  </p:normalViewPr>
  <p:slideViewPr>
    <p:cSldViewPr>
      <p:cViewPr varScale="1">
        <p:scale>
          <a:sx n="68" d="100"/>
          <a:sy n="68" d="100"/>
        </p:scale>
        <p:origin x="88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2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551"/>
            <a:ext cx="3037840" cy="46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30551"/>
            <a:ext cx="3037840" cy="46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60C5534-4D64-48CD-AD7B-FF00000B1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392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068"/>
            <a:ext cx="5608320" cy="41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551"/>
            <a:ext cx="3037840" cy="46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0551"/>
            <a:ext cx="3037840" cy="46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7FEE88E-1C0F-47D2-8FEF-166E955FC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235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i="0" baseline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1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0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0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4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6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940800" y="5486400"/>
            <a:ext cx="3251200" cy="304800"/>
          </a:xfrm>
          <a:prstGeom prst="rect">
            <a:avLst/>
          </a:prstGeom>
          <a:gradFill rotWithShape="1">
            <a:gsLst>
              <a:gs pos="0">
                <a:srgbClr val="FFE7EB">
                  <a:alpha val="87000"/>
                </a:srgbClr>
              </a:gs>
              <a:gs pos="100000">
                <a:srgbClr val="BB535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2336800" cy="4876800"/>
          </a:xfrm>
          <a:prstGeom prst="rect">
            <a:avLst/>
          </a:prstGeom>
          <a:gradFill rotWithShape="1">
            <a:gsLst>
              <a:gs pos="0">
                <a:srgbClr val="BB535F">
                  <a:gamma/>
                  <a:shade val="63529"/>
                  <a:invGamma/>
                </a:srgbClr>
              </a:gs>
              <a:gs pos="100000">
                <a:srgbClr val="BB535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1727200" y="3505200"/>
            <a:ext cx="9550400" cy="21336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2946400" y="4038600"/>
            <a:ext cx="5486400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4876800"/>
            <a:ext cx="1727200" cy="0"/>
          </a:xfrm>
          <a:prstGeom prst="line">
            <a:avLst/>
          </a:prstGeom>
          <a:noFill/>
          <a:ln w="50800">
            <a:solidFill>
              <a:srgbClr val="8A001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latin typeface="Arial" pitchFamily="34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46668" y="1219200"/>
            <a:ext cx="11345333" cy="0"/>
          </a:xfrm>
          <a:prstGeom prst="line">
            <a:avLst/>
          </a:prstGeom>
          <a:noFill/>
          <a:ln w="44450">
            <a:solidFill>
              <a:srgbClr val="8A001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latin typeface="Arial" pitchFamily="34" charset="0"/>
            </a:endParaRPr>
          </a:p>
        </p:txBody>
      </p:sp>
      <p:sp>
        <p:nvSpPr>
          <p:cNvPr id="64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447800"/>
            <a:ext cx="88392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3194051" y="4191000"/>
            <a:ext cx="4978400" cy="762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711E4-1B4E-4B27-B542-100AC0268117}" type="datetime1">
              <a:rPr lang="en-US" smtClean="0"/>
              <a:t>10/15/2021</a:t>
            </a:fld>
            <a:endParaRPr lang="en-US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2517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15A0636-795F-47DD-8441-ECD37B43D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21E29C-D442-459A-A044-FAAF8AF49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6204" y="-72127"/>
            <a:ext cx="6307397" cy="122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D66DB-27A8-4F0B-A725-0B6290CC02E4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D62E-68A4-4930-BB04-341A744F0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7816"/>
            <a:ext cx="2641600" cy="5741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7816"/>
            <a:ext cx="7721600" cy="5741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DA05-358D-43D3-B232-9F3B72847E42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D082E-C9D5-4904-BB20-F92A22E36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21E29C-D442-459A-A044-FAAF8AF49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72128"/>
            <a:ext cx="6197602" cy="1519927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940800" y="5486400"/>
            <a:ext cx="3251200" cy="304800"/>
          </a:xfrm>
          <a:prstGeom prst="rect">
            <a:avLst/>
          </a:prstGeom>
          <a:gradFill rotWithShape="1">
            <a:gsLst>
              <a:gs pos="0">
                <a:srgbClr val="FFE7EB">
                  <a:alpha val="87000"/>
                </a:srgbClr>
              </a:gs>
              <a:gs pos="100000">
                <a:srgbClr val="BB535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2336800" cy="4876800"/>
          </a:xfrm>
          <a:prstGeom prst="rect">
            <a:avLst/>
          </a:prstGeom>
          <a:gradFill rotWithShape="1">
            <a:gsLst>
              <a:gs pos="0">
                <a:srgbClr val="BB535F">
                  <a:gamma/>
                  <a:shade val="63529"/>
                  <a:invGamma/>
                </a:srgbClr>
              </a:gs>
              <a:gs pos="100000">
                <a:srgbClr val="BB535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1727200" y="3505200"/>
            <a:ext cx="9550400" cy="21336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2946400" y="4038600"/>
            <a:ext cx="5486400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4876800"/>
            <a:ext cx="1727200" cy="0"/>
          </a:xfrm>
          <a:prstGeom prst="line">
            <a:avLst/>
          </a:prstGeom>
          <a:noFill/>
          <a:ln w="50800">
            <a:solidFill>
              <a:srgbClr val="8A001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latin typeface="Arial" pitchFamily="34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46668" y="1219200"/>
            <a:ext cx="11345333" cy="0"/>
          </a:xfrm>
          <a:prstGeom prst="line">
            <a:avLst/>
          </a:prstGeom>
          <a:noFill/>
          <a:ln w="44450">
            <a:solidFill>
              <a:srgbClr val="8A001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latin typeface="Arial" pitchFamily="34" charset="0"/>
            </a:endParaRPr>
          </a:p>
        </p:txBody>
      </p:sp>
      <p:sp>
        <p:nvSpPr>
          <p:cNvPr id="64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447800"/>
            <a:ext cx="88392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3194051" y="4191000"/>
            <a:ext cx="4978400" cy="762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711E4-1B4E-4B27-B542-100AC0268117}" type="datetime1">
              <a:rPr lang="en-US" smtClean="0"/>
              <a:t>10/15/2021</a:t>
            </a:fld>
            <a:endParaRPr lang="en-US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2517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15A0636-795F-47DD-8441-ECD37B43D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6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3AF08-A890-4DFE-A944-7C1021194C93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08FE-05FE-4370-A862-1646E5993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94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32215-91EF-4EC6-84EC-E526B4880082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A3770-0F2B-4FD7-AD87-52299D151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93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489078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489078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FAF52-8107-4871-92E3-9C82705AFF9E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AB3D-6CFD-4FA5-AF36-58ACADBAF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8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D5018-89D0-493E-BAF9-FAD300F7630B}" type="datetime1">
              <a:rPr lang="en-US" smtClean="0"/>
              <a:t>10/15/2021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00725-393E-4919-BE35-982A71BB9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03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FE40-4E14-4160-9427-392FE0FD0A48}" type="datetime1">
              <a:rPr lang="en-US" smtClean="0"/>
              <a:t>10/15/2021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A31D9-3DBB-4C99-BBA9-08EC352D7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5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2CDC0-5BB0-4158-85E4-F1690258088F}" type="datetime1">
              <a:rPr lang="en-US" smtClean="0"/>
              <a:t>10/15/2021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C9C75-B774-4069-A154-16FF5BB7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9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F0436-8D49-4182-8A58-87461CA8339E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8E197-7957-4A63-9FAC-7D51BC28A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4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3AF08-A890-4DFE-A944-7C1021194C93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08FE-05FE-4370-A862-1646E5993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4B02E-D864-4710-B36F-E67F19003D0D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467FB-8913-4D7D-93F8-72304F8B8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81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D66DB-27A8-4F0B-A725-0B6290CC02E4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D62E-68A4-4930-BB04-341A744F0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43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7816"/>
            <a:ext cx="2641600" cy="5741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7816"/>
            <a:ext cx="7721600" cy="5741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DA05-358D-43D3-B232-9F3B72847E42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D082E-C9D5-4904-BB20-F92A22E36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8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32215-91EF-4EC6-84EC-E526B4880082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A3770-0F2B-4FD7-AD87-52299D151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489078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489078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FAF52-8107-4871-92E3-9C82705AFF9E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AB3D-6CFD-4FA5-AF36-58ACADBAF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D5018-89D0-493E-BAF9-FAD300F7630B}" type="datetime1">
              <a:rPr lang="en-US" smtClean="0"/>
              <a:t>10/15/2021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00725-393E-4919-BE35-982A71BB9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FE40-4E14-4160-9427-392FE0FD0A48}" type="datetime1">
              <a:rPr lang="en-US" smtClean="0"/>
              <a:t>10/15/2021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A31D9-3DBB-4C99-BBA9-08EC352D7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2CDC0-5BB0-4158-85E4-F1690258088F}" type="datetime1">
              <a:rPr lang="en-US" smtClean="0"/>
              <a:t>10/15/2021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C9C75-B774-4069-A154-16FF5BB7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F0436-8D49-4182-8A58-87461CA8339E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8E197-7957-4A63-9FAC-7D51BC28A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4B02E-D864-4710-B36F-E67F19003D0D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467FB-8913-4D7D-93F8-72304F8B8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0" y="0"/>
            <a:ext cx="812800" cy="4876800"/>
          </a:xfrm>
          <a:prstGeom prst="rect">
            <a:avLst/>
          </a:prstGeom>
          <a:gradFill rotWithShape="1">
            <a:gsLst>
              <a:gs pos="0">
                <a:srgbClr val="BB535F">
                  <a:gamma/>
                  <a:shade val="66667"/>
                  <a:invGamma/>
                </a:srgbClr>
              </a:gs>
              <a:gs pos="100000">
                <a:srgbClr val="BB535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355600" y="1095378"/>
            <a:ext cx="2438400" cy="182563"/>
          </a:xfrm>
          <a:prstGeom prst="rect">
            <a:avLst/>
          </a:prstGeom>
          <a:gradFill rotWithShape="1">
            <a:gsLst>
              <a:gs pos="0">
                <a:srgbClr val="BB535F">
                  <a:alpha val="78999"/>
                </a:srgbClr>
              </a:gs>
              <a:gs pos="100000">
                <a:srgbClr val="FF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44102" name="Line 6"/>
          <p:cNvSpPr>
            <a:spLocks noChangeShapeType="1"/>
          </p:cNvSpPr>
          <p:nvPr/>
        </p:nvSpPr>
        <p:spPr bwMode="auto">
          <a:xfrm>
            <a:off x="508000" y="1181100"/>
            <a:ext cx="11684000" cy="0"/>
          </a:xfrm>
          <a:prstGeom prst="line">
            <a:avLst/>
          </a:prstGeom>
          <a:noFill/>
          <a:ln w="19050">
            <a:solidFill>
              <a:srgbClr val="8A001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7816"/>
            <a:ext cx="103632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89078"/>
            <a:ext cx="10363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</p:txBody>
      </p:sp>
      <p:sp>
        <p:nvSpPr>
          <p:cNvPr id="64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5412D42C-B071-4189-8750-3292C404BF1E}" type="datetime1">
              <a:rPr lang="en-US" smtClean="0"/>
              <a:t>10/15/2021</a:t>
            </a:fld>
            <a:endParaRPr lang="en-US"/>
          </a:p>
        </p:txBody>
      </p:sp>
      <p:sp>
        <p:nvSpPr>
          <p:cNvPr id="64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887272C-610E-4E58-A2A0-3EFFA7155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44108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rgbClr val="8A001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latin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B67D97-8678-48FB-916A-54137C984D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28023" y="-152400"/>
            <a:ext cx="4065644" cy="7885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9pPr>
    </p:titleStyle>
    <p:bodyStyle>
      <a:lvl1pPr marL="342891" indent="-342891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8A001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08" indent="-22542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030262" indent="-115885" algn="l" rtl="0" eaLnBrk="0" fontAlgn="base" hangingPunct="0">
        <a:spcBef>
          <a:spcPct val="0"/>
        </a:spcBef>
        <a:spcAft>
          <a:spcPct val="0"/>
        </a:spcAft>
        <a:buClr>
          <a:srgbClr val="8A001A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0" y="0"/>
            <a:ext cx="812800" cy="4876800"/>
          </a:xfrm>
          <a:prstGeom prst="rect">
            <a:avLst/>
          </a:prstGeom>
          <a:gradFill rotWithShape="1">
            <a:gsLst>
              <a:gs pos="0">
                <a:srgbClr val="BB535F">
                  <a:gamma/>
                  <a:shade val="66667"/>
                  <a:invGamma/>
                </a:srgbClr>
              </a:gs>
              <a:gs pos="100000">
                <a:srgbClr val="BB535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355600" y="1095378"/>
            <a:ext cx="2438400" cy="182563"/>
          </a:xfrm>
          <a:prstGeom prst="rect">
            <a:avLst/>
          </a:prstGeom>
          <a:gradFill rotWithShape="1">
            <a:gsLst>
              <a:gs pos="0">
                <a:srgbClr val="BB535F">
                  <a:alpha val="78999"/>
                </a:srgbClr>
              </a:gs>
              <a:gs pos="100000">
                <a:srgbClr val="FF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44102" name="Line 6"/>
          <p:cNvSpPr>
            <a:spLocks noChangeShapeType="1"/>
          </p:cNvSpPr>
          <p:nvPr/>
        </p:nvSpPr>
        <p:spPr bwMode="auto">
          <a:xfrm>
            <a:off x="508000" y="1181100"/>
            <a:ext cx="11684000" cy="0"/>
          </a:xfrm>
          <a:prstGeom prst="line">
            <a:avLst/>
          </a:prstGeom>
          <a:noFill/>
          <a:ln w="19050">
            <a:solidFill>
              <a:srgbClr val="8A001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7816"/>
            <a:ext cx="103632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89078"/>
            <a:ext cx="10363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</p:txBody>
      </p:sp>
      <p:sp>
        <p:nvSpPr>
          <p:cNvPr id="64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5412D42C-B071-4189-8750-3292C404BF1E}" type="datetime1">
              <a:rPr lang="en-US" smtClean="0"/>
              <a:t>10/15/2021</a:t>
            </a:fld>
            <a:endParaRPr lang="en-US"/>
          </a:p>
        </p:txBody>
      </p:sp>
      <p:sp>
        <p:nvSpPr>
          <p:cNvPr id="64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887272C-610E-4E58-A2A0-3EFFA7155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44108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rgbClr val="8A001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latin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B67D97-8678-48FB-916A-54137C984D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10600" y="1"/>
            <a:ext cx="3583066" cy="8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34" charset="0"/>
        </a:defRPr>
      </a:lvl9pPr>
    </p:titleStyle>
    <p:bodyStyle>
      <a:lvl1pPr marL="342891" indent="-342891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8A001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08" indent="-22542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030262" indent="-115885" algn="l" rtl="0" eaLnBrk="0" fontAlgn="base" hangingPunct="0">
        <a:spcBef>
          <a:spcPct val="0"/>
        </a:spcBef>
        <a:spcAft>
          <a:spcPct val="0"/>
        </a:spcAft>
        <a:buClr>
          <a:srgbClr val="8A001A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509792"/>
            <a:ext cx="7848600" cy="17081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3600" dirty="0"/>
              <a:t>Council on Finance &amp; Administration</a:t>
            </a:r>
            <a:br>
              <a:rPr lang="en-US" sz="2800" dirty="0"/>
            </a:br>
            <a:br>
              <a:rPr lang="en-US" sz="2800" dirty="0"/>
            </a:br>
            <a:r>
              <a:rPr lang="en-US" sz="3200" dirty="0"/>
              <a:t>Phil Potter, President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24290" y="4143375"/>
            <a:ext cx="3948110" cy="838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3200" dirty="0"/>
              <a:t>Annual Conference</a:t>
            </a:r>
          </a:p>
          <a:p>
            <a:pPr eaLnBrk="1" hangingPunct="1">
              <a:spcBef>
                <a:spcPts val="600"/>
              </a:spcBef>
            </a:pPr>
            <a:r>
              <a:rPr lang="en-US" sz="3200" dirty="0"/>
              <a:t>October 26,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4817-BB7B-4F7D-ADB1-F0AAEAD8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Contingency Planning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79071-BF4A-4093-96EB-FC38544D6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10210800" cy="4530725"/>
          </a:xfrm>
        </p:spPr>
        <p:txBody>
          <a:bodyPr/>
          <a:lstStyle/>
          <a:p>
            <a:r>
              <a:rPr lang="en-US" sz="2400" dirty="0"/>
              <a:t>BWC has operated during the last 3 years without pulling on reserves.</a:t>
            </a:r>
          </a:p>
          <a:p>
            <a:r>
              <a:rPr lang="en-US" sz="2400" dirty="0"/>
              <a:t>Significant relief has been provided to local churches during a very challenging time.</a:t>
            </a:r>
          </a:p>
          <a:p>
            <a:r>
              <a:rPr lang="en-US" sz="2400" dirty="0"/>
              <a:t>Sufficient reserves have been established that are flexible to meet the unknown financial challenges in the future.</a:t>
            </a:r>
          </a:p>
          <a:p>
            <a:r>
              <a:rPr lang="en-US" sz="2400" dirty="0"/>
              <a:t>There is a plan for the mission share budget that anticipates the potential impact of future disaffiliations.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93A57-3E2D-4DC1-8F37-7A8063E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08FE-05FE-4370-A862-1646E5993B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7B4B58-ED08-4CC4-8F0C-E3D16520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143" y="2747962"/>
            <a:ext cx="7848600" cy="1362075"/>
          </a:xfrm>
        </p:spPr>
        <p:txBody>
          <a:bodyPr/>
          <a:lstStyle/>
          <a:p>
            <a:pPr algn="ctr" eaLnBrk="1" hangingPunct="1"/>
            <a:r>
              <a:rPr lang="en-US" dirty="0"/>
              <a:t>2022 Budget Proposal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4BEE7-94F7-4280-8EE4-03F2500E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A31D9-3DBB-4C99-BBA9-08EC352D7B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7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90600" y="152401"/>
            <a:ext cx="7772400" cy="865188"/>
          </a:xfrm>
        </p:spPr>
        <p:txBody>
          <a:bodyPr/>
          <a:lstStyle/>
          <a:p>
            <a:r>
              <a:rPr lang="en-US" sz="3600" dirty="0"/>
              <a:t>CFA Recommendations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90600" y="1362076"/>
            <a:ext cx="10820400" cy="5343525"/>
          </a:xfrm>
        </p:spPr>
        <p:txBody>
          <a:bodyPr/>
          <a:lstStyle/>
          <a:p>
            <a:pPr marL="457189" indent="-457189">
              <a:lnSpc>
                <a:spcPct val="100000"/>
              </a:lnSpc>
              <a:spcBef>
                <a:spcPts val="1800"/>
              </a:spcBef>
              <a:buFontTx/>
              <a:buAutoNum type="arabicPeriod"/>
            </a:pPr>
            <a:r>
              <a:rPr lang="en-US" sz="2400" dirty="0"/>
              <a:t>Proposed 2022 budget = $18,145,697 with Mission Shares = $13,104,912</a:t>
            </a:r>
          </a:p>
          <a:p>
            <a:pPr marL="457189" indent="-457189">
              <a:lnSpc>
                <a:spcPct val="100000"/>
              </a:lnSpc>
              <a:spcBef>
                <a:spcPts val="1800"/>
              </a:spcBef>
              <a:buFontTx/>
              <a:buAutoNum type="arabicPeriod"/>
            </a:pPr>
            <a:r>
              <a:rPr lang="en-US" sz="2400" dirty="0"/>
              <a:t>Proposed 2022 Benevolence Factor = 17.55% (unchanged)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0000"/>
                </a:solidFill>
              </a:rPr>
              <a:t>Proposed 3-year average for Mission Share Base (2018 – 2020)*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          </a:t>
            </a:r>
            <a:r>
              <a:rPr lang="en-US" sz="2000" i="1" dirty="0">
                <a:solidFill>
                  <a:srgbClr val="FF0000"/>
                </a:solidFill>
              </a:rPr>
              <a:t>* Not Standard per BWC Policies and Procedures, Proposed for 2022 Budget Only.</a:t>
            </a:r>
            <a:endParaRPr lang="en-US" sz="2400" i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3"/>
            </a:pPr>
            <a:r>
              <a:rPr lang="en-US" sz="2400" dirty="0"/>
              <a:t>Combined Apportionment Budget Ratio Statement:</a:t>
            </a:r>
          </a:p>
          <a:p>
            <a:pPr marL="457189" indent="-457189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000" dirty="0"/>
              <a:t>		33% World Service </a:t>
            </a:r>
          </a:p>
          <a:p>
            <a:pPr marL="457189" indent="-457189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000" dirty="0"/>
              <a:t>		67% Conference and General Church Benevolences</a:t>
            </a:r>
          </a:p>
          <a:p>
            <a:pPr marL="457189" indent="-457189">
              <a:lnSpc>
                <a:spcPct val="100000"/>
              </a:lnSpc>
              <a:spcBef>
                <a:spcPts val="1800"/>
              </a:spcBef>
              <a:buFontTx/>
              <a:buAutoNum type="arabicPeriod" startAt="4"/>
            </a:pPr>
            <a:r>
              <a:rPr lang="en-US" sz="2400" dirty="0"/>
              <a:t>Independent Auditors for 2021 - </a:t>
            </a:r>
            <a:r>
              <a:rPr lang="en-US" sz="2400" dirty="0" err="1"/>
              <a:t>Ellin</a:t>
            </a:r>
            <a:r>
              <a:rPr lang="en-US" sz="2400" dirty="0"/>
              <a:t> &amp; Tucker</a:t>
            </a:r>
          </a:p>
          <a:p>
            <a:pPr marL="457189" indent="-457189">
              <a:lnSpc>
                <a:spcPct val="100000"/>
              </a:lnSpc>
              <a:spcBef>
                <a:spcPts val="1800"/>
              </a:spcBef>
              <a:buFontTx/>
              <a:buAutoNum type="arabicPeriod" startAt="4"/>
            </a:pPr>
            <a:r>
              <a:rPr lang="en-US" sz="2400" dirty="0"/>
              <a:t>Close 2021 books on January 11, 2022</a:t>
            </a:r>
          </a:p>
          <a:p>
            <a:pPr marL="457189" indent="-457189">
              <a:lnSpc>
                <a:spcPct val="100000"/>
              </a:lnSpc>
              <a:spcBef>
                <a:spcPts val="1800"/>
              </a:spcBef>
              <a:buFontTx/>
              <a:buAutoNum type="arabicPeriod" startAt="4"/>
            </a:pPr>
            <a:r>
              <a:rPr lang="en-US" sz="2400" dirty="0"/>
              <a:t>Grant authority to CFA, in consultation with the Bishop and the Cabinet, to act on financial matters between sessions of the Annual Conference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15165E-2AF8-4EC2-8AAE-5360B86C58FA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3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98E0-DAB0-4EF7-B2F6-0C1C8A6D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005"/>
            <a:ext cx="10363200" cy="865187"/>
          </a:xfrm>
        </p:spPr>
        <p:txBody>
          <a:bodyPr/>
          <a:lstStyle/>
          <a:p>
            <a:r>
              <a:rPr lang="en-US" sz="3600" dirty="0"/>
              <a:t>Historic Trends</a:t>
            </a:r>
            <a:br>
              <a:rPr lang="en-US" sz="3600" dirty="0"/>
            </a:br>
            <a:r>
              <a:rPr lang="en-US" sz="2400" dirty="0"/>
              <a:t>Mission Share Income and Benevolence Factor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D93E2-4FE7-45F1-95B8-34253051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FC9F1-7C2D-4FDD-888E-A9D376EB3C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75477-B53C-47A5-AD69-86847FC1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7393"/>
            <a:ext cx="7651114" cy="5079607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B13B2D9E-73BC-4595-A802-62BB5F6E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303175"/>
            <a:ext cx="3482976" cy="495520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200" dirty="0"/>
              <a:t>  The original 2021 budget proposal set the mission shares at $13.5M.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200" dirty="0"/>
              <a:t>  The pandemic caused a recast to $13.0M as expenses were cut to meet budget.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200" dirty="0"/>
              <a:t>  The 2022 budget institutes these expense cuts into a $13.1M budget.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200" dirty="0"/>
              <a:t>  CFA projects a $12M budget in 2024 or 2025 as the BWC debt is retired.</a:t>
            </a:r>
          </a:p>
        </p:txBody>
      </p:sp>
    </p:spTree>
    <p:extLst>
      <p:ext uri="{BB962C8B-B14F-4D97-AF65-F5344CB8AC3E}">
        <p14:creationId xmlns:p14="http://schemas.microsoft.com/office/powerpoint/2010/main" val="409455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7BB4-C779-4D68-8DA6-28B875EA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2474"/>
            <a:ext cx="7772400" cy="865187"/>
          </a:xfrm>
        </p:spPr>
        <p:txBody>
          <a:bodyPr/>
          <a:lstStyle/>
          <a:p>
            <a:r>
              <a:rPr lang="en-US" sz="3200" dirty="0"/>
              <a:t>Historic Collection Rates</a:t>
            </a:r>
            <a:br>
              <a:rPr lang="en-US" sz="3600" dirty="0"/>
            </a:br>
            <a:r>
              <a:rPr lang="en-US" sz="2400" dirty="0"/>
              <a:t>Budget vs. Actual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EC754-F2FD-407A-B03C-DFC01E01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5546-2002-4EA4-9644-495EE3245C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C2B80986-ED0E-428B-9151-C61B7606B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48" y="1295400"/>
            <a:ext cx="3409952" cy="547842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200" dirty="0"/>
              <a:t>  The reduced collection rate of 82.6% in 2020 resulted in a $1.2M mission share shortfall as churches were asked to “do your best” during the pandemic.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200" dirty="0"/>
              <a:t>  2021 results are forecast to be better than a 90% collection rate vs. the budget of 87.5%.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200" dirty="0"/>
              <a:t>  The 2021 performance gives CFA confidence to set the 2022 budget at a collection rate of 89.0%.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9110B-CE57-4688-BBB7-26DC7C09A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88" y="1374470"/>
            <a:ext cx="7587102" cy="41881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905556-E6D1-4C0B-9172-D74E3F5D5203}"/>
              </a:ext>
            </a:extLst>
          </p:cNvPr>
          <p:cNvSpPr txBox="1"/>
          <p:nvPr/>
        </p:nvSpPr>
        <p:spPr>
          <a:xfrm>
            <a:off x="7173628" y="2057400"/>
            <a:ext cx="9797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B050"/>
                </a:solidFill>
              </a:rPr>
              <a:t>Est. 90%</a:t>
            </a:r>
            <a:r>
              <a:rPr lang="en-US" sz="1800" b="1" baseline="30000" dirty="0">
                <a:solidFill>
                  <a:srgbClr val="00B050"/>
                </a:solidFill>
              </a:rPr>
              <a:t>+</a:t>
            </a:r>
            <a:endParaRPr lang="en-US" sz="1300" b="1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6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824-BCFC-426F-A4C0-E58970CF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10363200" cy="865187"/>
          </a:xfrm>
        </p:spPr>
        <p:txBody>
          <a:bodyPr/>
          <a:lstStyle/>
          <a:p>
            <a:r>
              <a:rPr lang="en-US" sz="3000" dirty="0"/>
              <a:t>Why Use a 3-Year Average of Expenses </a:t>
            </a:r>
            <a:br>
              <a:rPr lang="en-US" sz="3000" dirty="0"/>
            </a:br>
            <a:r>
              <a:rPr lang="en-US" sz="3000" dirty="0"/>
              <a:t>in the 2022 Mission Share Formula?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2A1AE-40BD-4AD2-B7F3-98BACA81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10972800" cy="5029200"/>
          </a:xfrm>
        </p:spPr>
        <p:txBody>
          <a:bodyPr/>
          <a:lstStyle/>
          <a:p>
            <a:r>
              <a:rPr lang="en-US" sz="2400" dirty="0"/>
              <a:t>Factors that impacted the actual expenses in 2020</a:t>
            </a:r>
          </a:p>
          <a:p>
            <a:pPr marL="457188" lvl="1" indent="0">
              <a:buNone/>
            </a:pPr>
            <a:r>
              <a:rPr lang="en-US" sz="1800" dirty="0"/>
              <a:t>	PPP funding received				No PPP funding received</a:t>
            </a:r>
          </a:p>
          <a:p>
            <a:pPr marL="457188" lvl="1" indent="0">
              <a:buNone/>
            </a:pPr>
            <a:r>
              <a:rPr lang="en-US" sz="1800" dirty="0"/>
              <a:t>	State funding received				No State funding received</a:t>
            </a:r>
          </a:p>
          <a:p>
            <a:pPr marL="457188" lvl="1" indent="0">
              <a:buNone/>
            </a:pPr>
            <a:r>
              <a:rPr lang="en-US" sz="1800" dirty="0"/>
              <a:t>	Draws on endowed reserves			No draws on reserves</a:t>
            </a:r>
          </a:p>
          <a:p>
            <a:pPr marL="457188" lvl="1" indent="0">
              <a:buNone/>
            </a:pPr>
            <a:r>
              <a:rPr lang="en-US" sz="1800" dirty="0"/>
              <a:t>	Employees applied for unemployment		Kept employees on payroll</a:t>
            </a:r>
          </a:p>
          <a:p>
            <a:pPr marL="457188" lvl="1" indent="0">
              <a:buNone/>
            </a:pPr>
            <a:r>
              <a:rPr lang="en-US" sz="1800" dirty="0"/>
              <a:t>	Reduced staff					Did not reduce staff</a:t>
            </a:r>
          </a:p>
          <a:p>
            <a:pPr marL="457188" lvl="1" indent="0">
              <a:buNone/>
            </a:pPr>
            <a:r>
              <a:rPr lang="en-US" sz="1800" dirty="0"/>
              <a:t>	Reduced staff’s pay				Did not reduce staff’s pay</a:t>
            </a:r>
          </a:p>
          <a:p>
            <a:pPr marL="457188" lvl="1" indent="0">
              <a:buNone/>
            </a:pPr>
            <a:r>
              <a:rPr lang="en-US" sz="1800" dirty="0"/>
              <a:t>	Worship held online				Worship held in person</a:t>
            </a:r>
          </a:p>
          <a:p>
            <a:pPr marL="457188" lvl="1" indent="0">
              <a:buNone/>
            </a:pPr>
            <a:r>
              <a:rPr lang="en-US" sz="1800" dirty="0"/>
              <a:t>	Closed the preschool				Kept the preschool open</a:t>
            </a:r>
          </a:p>
          <a:p>
            <a:pPr marL="457188" lvl="1" indent="0">
              <a:buNone/>
            </a:pPr>
            <a:endParaRPr lang="en-US" sz="1800" dirty="0"/>
          </a:p>
          <a:p>
            <a:r>
              <a:rPr lang="en-US" sz="2400" dirty="0"/>
              <a:t>Factors that impacted the reported expenses in 2020</a:t>
            </a:r>
          </a:p>
          <a:p>
            <a:pPr marL="457188" lvl="1" indent="0">
              <a:buNone/>
            </a:pPr>
            <a:r>
              <a:rPr lang="en-US" sz="1800" dirty="0"/>
              <a:t>	BWC 2020 Statistical Reports:  $6M of PPP funding on the 2020 stats</a:t>
            </a:r>
          </a:p>
          <a:p>
            <a:pPr marL="457188" lvl="1" indent="0">
              <a:buNone/>
            </a:pPr>
            <a:r>
              <a:rPr lang="en-US" sz="1800" dirty="0"/>
              <a:t>	Small Business Administration Database: $11M of PPP to BWC churches plus $2M to preschools</a:t>
            </a:r>
          </a:p>
          <a:p>
            <a:pPr marL="457188" lvl="1" indent="0">
              <a:buNone/>
            </a:pPr>
            <a:r>
              <a:rPr lang="en-US" sz="1800" dirty="0"/>
              <a:t>	Conclusion:  Statistical reports for some churches did not include PPP paid expenses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4CEB6-E9BE-4E0D-A4AF-15AF4F0D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08FE-05FE-4370-A862-1646E5993B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824-BCFC-426F-A4C0-E58970CF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10363200" cy="865187"/>
          </a:xfrm>
        </p:spPr>
        <p:txBody>
          <a:bodyPr/>
          <a:lstStyle/>
          <a:p>
            <a:r>
              <a:rPr lang="en-US" sz="3600" dirty="0"/>
              <a:t>CFA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2A1AE-40BD-4AD2-B7F3-98BACA81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1457321"/>
            <a:ext cx="10058402" cy="4943479"/>
          </a:xfrm>
        </p:spPr>
        <p:txBody>
          <a:bodyPr/>
          <a:lstStyle/>
          <a:p>
            <a:r>
              <a:rPr lang="en-US" sz="2000" dirty="0"/>
              <a:t>The 2020 expense statistics were so greatly influenced by the pandemic that they are, by themselves, an inadequate measure for fairly distributing the mission shares for the 2022 budget. 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The Council believes the best solution is to use of a 3-year average of the expenses that include 2018, 2019, and 2020 in the mission share base calculation.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This averaging will provide a stabilizing element to the distribution so that the extremes involved with the 2020 expense changes do not create a list of “1-year winners” and “1-year losers”. It also recognizes some impact from the 2020 expense reductions.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We believe this is the fair way to proceed and it is the intent of the Council that we return to the standard mission share formula for the next budget cycle.</a:t>
            </a:r>
          </a:p>
          <a:p>
            <a:pPr marL="339717" lvl="1" indent="0">
              <a:spcBef>
                <a:spcPts val="1800"/>
              </a:spcBef>
              <a:buNone/>
            </a:pPr>
            <a:r>
              <a:rPr lang="en-US" sz="1800" i="1" dirty="0"/>
              <a:t>(Note: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Conference dealt with a statistical data issue in 2009 by adopting a 1-year change to the mission share formula as part of that year’s budget approval process.)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4CEB6-E9BE-4E0D-A4AF-15AF4F0D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08FE-05FE-4370-A862-1646E5993B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0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>
            <a:extLst>
              <a:ext uri="{FF2B5EF4-FFF2-40B4-BE49-F238E27FC236}">
                <a16:creationId xmlns:a16="http://schemas.microsoft.com/office/drawing/2014/main" id="{6DB878DF-0FFF-45ED-8D4C-7A59B2FF8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1F15389-B9B5-4103-9186-C8029FD27EC9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B569905-D010-429F-8152-6A56ED71C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6589" y="135063"/>
            <a:ext cx="7772400" cy="86518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dirty="0"/>
              <a:t>Comparison of </a:t>
            </a:r>
            <a:br>
              <a:rPr lang="en-US" sz="3200" dirty="0"/>
            </a:br>
            <a:r>
              <a:rPr lang="en-US" sz="3200" dirty="0"/>
              <a:t>Mission Share Base Calculations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B98D7DC0-A330-4AA9-87AF-15D80DC8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23976"/>
            <a:ext cx="10744200" cy="190023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/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471418F0-22BD-4388-B376-134A5AFFC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371601"/>
            <a:ext cx="17002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dirty="0"/>
              <a:t>2020 Stats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dirty="0"/>
              <a:t>Mission Share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u="sng" dirty="0"/>
              <a:t>Base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2D28A62B-CF04-4AF1-A27F-F008C63D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99" y="1628775"/>
            <a:ext cx="509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dirty="0"/>
              <a:t>X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C1A436B1-34AA-4B77-8177-70B273E55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370014"/>
            <a:ext cx="17002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dirty="0"/>
              <a:t>2022 Budget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dirty="0"/>
              <a:t>Benevolence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u="sng" dirty="0"/>
              <a:t>Factor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24E553E3-CF0B-428E-94D3-A70B9BB47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4" y="1628775"/>
            <a:ext cx="509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/>
              <a:t>X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A2E35B0E-5600-43C5-AED8-B0BCF0EB8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387" y="1371601"/>
            <a:ext cx="17002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dirty="0"/>
              <a:t>2022 Budget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dirty="0"/>
              <a:t>Collection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u="sng" dirty="0"/>
              <a:t>Rate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050BB406-3540-4D03-99B9-10A437BF1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99" y="1628775"/>
            <a:ext cx="509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/>
              <a:t>=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B437E31A-0F49-4DAC-9C0F-1182CC8EF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2187" y="1347789"/>
            <a:ext cx="17002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dirty="0"/>
              <a:t>2022 Budget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dirty="0"/>
              <a:t>Mission Share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u="sng" dirty="0"/>
              <a:t>Income</a:t>
            </a:r>
          </a:p>
        </p:txBody>
      </p:sp>
      <p:sp>
        <p:nvSpPr>
          <p:cNvPr id="8204" name="Text Box 14">
            <a:extLst>
              <a:ext uri="{FF2B5EF4-FFF2-40B4-BE49-F238E27FC236}">
                <a16:creationId xmlns:a16="http://schemas.microsoft.com/office/drawing/2014/main" id="{C51BC867-E374-4F5B-9E00-13739D3E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92351"/>
            <a:ext cx="104394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3-Year Average (2018-2020)         $ 83.9M          X       17.550%        X       89.0%       =       $ 13.1M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1-Year Standard Calc (2020)         $ 79.1M          X       17.550%        X       89.0%       =       $ 12.4M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 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A642F66-601F-4776-9466-C536D617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304672"/>
            <a:ext cx="7848600" cy="1319591"/>
          </a:xfrm>
          <a:prstGeom prst="rect">
            <a:avLst/>
          </a:prstGeom>
          <a:solidFill>
            <a:schemeClr val="accent3">
              <a:lumMod val="9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7" name="Text Box 5">
            <a:extLst>
              <a:ext uri="{FF2B5EF4-FFF2-40B4-BE49-F238E27FC236}">
                <a16:creationId xmlns:a16="http://schemas.microsoft.com/office/drawing/2014/main" id="{95815F0F-D0E7-4FB4-AB7F-A5FDB4BE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609473"/>
            <a:ext cx="2187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dirty="0"/>
              <a:t>Local Church </a:t>
            </a:r>
            <a:r>
              <a:rPr lang="en-US" altLang="en-US" sz="1600" b="1" u="sng" dirty="0"/>
              <a:t>Mission Share Base</a:t>
            </a:r>
          </a:p>
        </p:txBody>
      </p:sp>
      <p:sp>
        <p:nvSpPr>
          <p:cNvPr id="8208" name="Text Box 14">
            <a:extLst>
              <a:ext uri="{FF2B5EF4-FFF2-40B4-BE49-F238E27FC236}">
                <a16:creationId xmlns:a16="http://schemas.microsoft.com/office/drawing/2014/main" id="{3EE02E21-3C67-43DB-940F-BB70B25AD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343" y="3733800"/>
            <a:ext cx="7772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1800" dirty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/>
              <a:t>      $ 113,960          X        17.550%                                   =       $ 20,000</a:t>
            </a:r>
          </a:p>
        </p:txBody>
      </p:sp>
      <p:sp>
        <p:nvSpPr>
          <p:cNvPr id="8209" name="Text Box 5">
            <a:extLst>
              <a:ext uri="{FF2B5EF4-FFF2-40B4-BE49-F238E27FC236}">
                <a16:creationId xmlns:a16="http://schemas.microsoft.com/office/drawing/2014/main" id="{2A6C1672-3D92-47F2-8C9E-5292BCFD8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663" y="3604712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dirty="0"/>
              <a:t>Local Church </a:t>
            </a:r>
            <a:r>
              <a:rPr lang="en-US" altLang="en-US" sz="1600" b="1" u="sng" dirty="0"/>
              <a:t>Mission Share</a:t>
            </a:r>
          </a:p>
        </p:txBody>
      </p:sp>
      <p:sp>
        <p:nvSpPr>
          <p:cNvPr id="8210" name="Text Box 5">
            <a:extLst>
              <a:ext uri="{FF2B5EF4-FFF2-40B4-BE49-F238E27FC236}">
                <a16:creationId xmlns:a16="http://schemas.microsoft.com/office/drawing/2014/main" id="{20375B7D-7B65-48A5-B095-1EECB0A8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347537"/>
            <a:ext cx="304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i="1" u="sng" dirty="0"/>
              <a:t>Local Church Example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E71ED31A-2B96-41BA-8444-C0F52FEA8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028" y="5510211"/>
            <a:ext cx="4782343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1400" dirty="0"/>
              <a:t>	</a:t>
            </a:r>
            <a:r>
              <a:rPr lang="en-US" sz="1400" u="sng" dirty="0"/>
              <a:t>Does Not Include</a:t>
            </a:r>
            <a:r>
              <a:rPr lang="en-US" sz="1400" dirty="0"/>
              <a:t>:</a:t>
            </a:r>
          </a:p>
          <a:p>
            <a:pPr eaLnBrk="1" hangingPunct="1">
              <a:defRPr/>
            </a:pPr>
            <a:r>
              <a:rPr lang="en-US" sz="1400" dirty="0"/>
              <a:t>		Pastor’s Pension and Benefits</a:t>
            </a:r>
          </a:p>
          <a:p>
            <a:pPr eaLnBrk="1" hangingPunct="1">
              <a:defRPr/>
            </a:pPr>
            <a:r>
              <a:rPr lang="en-US" sz="1400" dirty="0"/>
              <a:t>		Mission Giving</a:t>
            </a:r>
          </a:p>
          <a:p>
            <a:pPr eaLnBrk="1" hangingPunct="1">
              <a:defRPr/>
            </a:pPr>
            <a:r>
              <a:rPr lang="en-US" sz="1400" dirty="0"/>
              <a:t>		Capital Expenditures</a:t>
            </a:r>
          </a:p>
          <a:p>
            <a:pPr eaLnBrk="1" hangingPunct="1">
              <a:defRPr/>
            </a:pPr>
            <a:r>
              <a:rPr lang="en-US" sz="1400" dirty="0"/>
              <a:t>		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7A0ADAC8-16AD-4DAC-AB8D-04205180C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4" y="1410662"/>
            <a:ext cx="2600326" cy="85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8A001A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dirty="0"/>
              <a:t>Two Methods to Calculate the 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1600" b="1" u="sng" dirty="0"/>
              <a:t>Mission Share Base</a:t>
            </a:r>
          </a:p>
        </p:txBody>
      </p:sp>
      <p:sp>
        <p:nvSpPr>
          <p:cNvPr id="8205" name="TextBox 12">
            <a:extLst>
              <a:ext uri="{FF2B5EF4-FFF2-40B4-BE49-F238E27FC236}">
                <a16:creationId xmlns:a16="http://schemas.microsoft.com/office/drawing/2014/main" id="{2E2E2F81-5F73-48B0-A33A-D31E7829E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4724400"/>
            <a:ext cx="6553200" cy="16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u="sng" dirty="0"/>
              <a:t>Reference:  Mission Share Base Calculation</a:t>
            </a:r>
            <a:endParaRPr lang="en-US" dirty="0"/>
          </a:p>
          <a:p>
            <a:pPr eaLnBrk="1" hangingPunct="1">
              <a:defRPr/>
            </a:pPr>
            <a:endParaRPr lang="en-US" sz="1050" dirty="0"/>
          </a:p>
          <a:p>
            <a:pPr eaLnBrk="1" hangingPunct="1">
              <a:defRPr/>
            </a:pPr>
            <a:r>
              <a:rPr lang="en-US" sz="1400" u="sng" dirty="0"/>
              <a:t>Includes</a:t>
            </a:r>
            <a:r>
              <a:rPr lang="en-US" sz="1400" dirty="0"/>
              <a:t>:	Pastor’s Compensation and Housing Allowance</a:t>
            </a:r>
          </a:p>
          <a:p>
            <a:pPr eaLnBrk="1" hangingPunct="1">
              <a:defRPr/>
            </a:pPr>
            <a:r>
              <a:rPr lang="en-US" sz="1400" dirty="0"/>
              <a:t>	Pastor’s Reimbursements</a:t>
            </a:r>
          </a:p>
          <a:p>
            <a:pPr eaLnBrk="1" hangingPunct="1">
              <a:defRPr/>
            </a:pPr>
            <a:r>
              <a:rPr lang="en-US" sz="1400" dirty="0"/>
              <a:t>	Church Staff and Benefits</a:t>
            </a:r>
          </a:p>
          <a:p>
            <a:pPr eaLnBrk="1" hangingPunct="1">
              <a:defRPr/>
            </a:pPr>
            <a:r>
              <a:rPr lang="en-US" sz="1400" dirty="0"/>
              <a:t>	Church Program</a:t>
            </a:r>
          </a:p>
          <a:p>
            <a:pPr eaLnBrk="1" hangingPunct="1">
              <a:defRPr/>
            </a:pPr>
            <a:r>
              <a:rPr lang="en-US" sz="1400" dirty="0"/>
              <a:t>	Church Operating Expenses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2EC6EA-014E-43D5-ABE0-A69B765070C1}"/>
              </a:ext>
            </a:extLst>
          </p:cNvPr>
          <p:cNvSpPr txBox="1"/>
          <p:nvPr/>
        </p:nvSpPr>
        <p:spPr>
          <a:xfrm>
            <a:off x="1191894" y="4310612"/>
            <a:ext cx="2331086" cy="2446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Mission Share </a:t>
            </a:r>
          </a:p>
          <a:p>
            <a:pPr algn="ctr"/>
            <a:r>
              <a:rPr lang="en-US" u="sng" dirty="0"/>
              <a:t>Base Trends</a:t>
            </a:r>
          </a:p>
          <a:p>
            <a:pPr algn="ctr"/>
            <a:endParaRPr lang="en-US" sz="800" u="sng" dirty="0"/>
          </a:p>
          <a:p>
            <a:pPr algn="ctr"/>
            <a:r>
              <a:rPr lang="en-US" dirty="0"/>
              <a:t>2019      $84.9M</a:t>
            </a:r>
          </a:p>
          <a:p>
            <a:pPr algn="ctr"/>
            <a:r>
              <a:rPr lang="en-US" dirty="0"/>
              <a:t>2018      $87.7M</a:t>
            </a:r>
          </a:p>
          <a:p>
            <a:pPr algn="ctr"/>
            <a:r>
              <a:rPr lang="en-US" dirty="0"/>
              <a:t>2017      $88.3M</a:t>
            </a:r>
          </a:p>
          <a:p>
            <a:pPr marL="342900" indent="-342900" algn="ctr">
              <a:buAutoNum type="arabicPlain" startAt="2016"/>
            </a:pPr>
            <a:r>
              <a:rPr lang="en-US" dirty="0"/>
              <a:t>      $87.4M</a:t>
            </a:r>
          </a:p>
          <a:p>
            <a:pPr algn="ctr"/>
            <a:r>
              <a:rPr lang="en-US" dirty="0"/>
              <a:t>2015      $87.1M</a:t>
            </a:r>
          </a:p>
          <a:p>
            <a:pPr algn="ctr"/>
            <a:r>
              <a:rPr lang="en-US" dirty="0"/>
              <a:t>2014      $87.8M</a:t>
            </a:r>
          </a:p>
          <a:p>
            <a:pPr algn="ctr"/>
            <a:r>
              <a:rPr lang="en-US" dirty="0"/>
              <a:t>2013      $86.8M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45CB-85F1-46F2-A0DC-5B80A521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2022 Budget Highlights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6D46D6-8DE5-4F4B-9937-0D3D5793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A31D9-3DBB-4C99-BBA9-08EC352D7B3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48A07B2-FE03-4A2F-9834-4542BB2D4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1295400"/>
            <a:ext cx="10642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Institutes the lower expense spending of $13M that was implemented during the pandemic spending reductions.  Note: 2020 mission share budget was $14M.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Supports the payoff of BWC debt by </a:t>
            </a:r>
            <a:r>
              <a:rPr lang="en-US" sz="2200" dirty="0" err="1"/>
              <a:t>Qtr</a:t>
            </a:r>
            <a:r>
              <a:rPr lang="en-US" sz="2200" dirty="0"/>
              <a:t> 3, 2022 which is necessary to enable further reductions in the mission share budget towards $12M.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Implements the sharing of Episcopal Office expenses between the Pen-Del and BWC Conferences.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Staff Salaries are increased 2.5% following the 2021 salary freeze.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Reduces current staffing level from 63.5 to 62.5 Full-time Equivalents (FTE).  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	Historic View:   2016 - 67.0 FTE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	        	   	 2012 - 72.8 FTE</a:t>
            </a:r>
          </a:p>
        </p:txBody>
      </p:sp>
    </p:spTree>
    <p:extLst>
      <p:ext uri="{BB962C8B-B14F-4D97-AF65-F5344CB8AC3E}">
        <p14:creationId xmlns:p14="http://schemas.microsoft.com/office/powerpoint/2010/main" val="112258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45CB-85F1-46F2-A0DC-5B80A521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2022 Budget Highlights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6D46D6-8DE5-4F4B-9937-0D3D5793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A31D9-3DBB-4C99-BBA9-08EC352D7B3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48A07B2-FE03-4A2F-9834-4542BB2D4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1295400"/>
            <a:ext cx="9652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General Church Apportionments are assumed to remain at $3.0M pending the final budget from the General Conference Session.</a:t>
            </a:r>
          </a:p>
          <a:p>
            <a:pPr marL="342891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Unified Funding Task Force is reallocating existing grant funding as areas are refined for the current needs.  Total funding remains the same at $1,063,000.</a:t>
            </a:r>
          </a:p>
          <a:p>
            <a:pPr marL="342891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Funding of Unified Funding Task Force grants from Trustee closed church sales reserves was increased from $250,000 to $415,000.</a:t>
            </a:r>
          </a:p>
          <a:p>
            <a:pPr marL="342891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We Rise United and NEJ Call to Action funding is increased from $37,000 to $87,000.</a:t>
            </a:r>
          </a:p>
          <a:p>
            <a:pPr marL="342891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Building Reserve Payments returned to the full amount of $108,500.</a:t>
            </a:r>
          </a:p>
          <a:p>
            <a:pPr marL="342891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Legal expenses increased from $160,000 to $185,000.</a:t>
            </a:r>
          </a:p>
        </p:txBody>
      </p:sp>
    </p:spTree>
    <p:extLst>
      <p:ext uri="{BB962C8B-B14F-4D97-AF65-F5344CB8AC3E}">
        <p14:creationId xmlns:p14="http://schemas.microsoft.com/office/powerpoint/2010/main" val="227119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E4206E-657E-456E-B787-D07F984724C0}" type="slidenum">
              <a:rPr lang="en-US" smtClean="0">
                <a:latin typeface="Arial" charset="0"/>
              </a:rPr>
              <a:pPr/>
              <a:t>2</a:t>
            </a:fld>
            <a:endParaRPr lang="en-US" dirty="0">
              <a:latin typeface="Arial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1"/>
            <a:ext cx="10363200" cy="865187"/>
          </a:xfrm>
        </p:spPr>
        <p:txBody>
          <a:bodyPr/>
          <a:lstStyle/>
          <a:p>
            <a:pPr eaLnBrk="1" hangingPunct="1"/>
            <a:r>
              <a:rPr lang="en-US" sz="3600" dirty="0"/>
              <a:t>Agenda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9525000" cy="4530725"/>
          </a:xfrm>
        </p:spPr>
        <p:txBody>
          <a:bodyPr/>
          <a:lstStyle/>
          <a:p>
            <a:pPr eaLnBrk="1" hangingPunct="1"/>
            <a:r>
              <a:rPr lang="en-US" dirty="0"/>
              <a:t>CFA Contingency Planning: A Must in 2022 and Beyond</a:t>
            </a:r>
          </a:p>
          <a:p>
            <a:pPr eaLnBrk="1" hangingPunct="1"/>
            <a:r>
              <a:rPr lang="en-US" dirty="0"/>
              <a:t>Review the 2022 Budget Proposal</a:t>
            </a:r>
          </a:p>
          <a:p>
            <a:pPr eaLnBrk="1" hangingPunct="1"/>
            <a:r>
              <a:rPr lang="en-US" dirty="0"/>
              <a:t>CFA Recommendations to Annual Conference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90600" y="152401"/>
            <a:ext cx="7772400" cy="865188"/>
          </a:xfrm>
        </p:spPr>
        <p:txBody>
          <a:bodyPr/>
          <a:lstStyle/>
          <a:p>
            <a:r>
              <a:rPr lang="en-US" sz="3600" dirty="0"/>
              <a:t>CFA Recommendations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90600" y="1362076"/>
            <a:ext cx="10820400" cy="5343525"/>
          </a:xfrm>
        </p:spPr>
        <p:txBody>
          <a:bodyPr/>
          <a:lstStyle/>
          <a:p>
            <a:pPr marL="457189" indent="-457189">
              <a:lnSpc>
                <a:spcPct val="100000"/>
              </a:lnSpc>
              <a:spcBef>
                <a:spcPts val="1800"/>
              </a:spcBef>
              <a:buFontTx/>
              <a:buAutoNum type="arabicPeriod"/>
            </a:pPr>
            <a:r>
              <a:rPr lang="en-US" sz="2400" dirty="0"/>
              <a:t>Proposed 2022 budget = $18,145,697 with Mission Shares = $13,104,912</a:t>
            </a:r>
          </a:p>
          <a:p>
            <a:pPr marL="457189" indent="-457189">
              <a:lnSpc>
                <a:spcPct val="100000"/>
              </a:lnSpc>
              <a:spcBef>
                <a:spcPts val="1800"/>
              </a:spcBef>
              <a:buFontTx/>
              <a:buAutoNum type="arabicPeriod"/>
            </a:pPr>
            <a:r>
              <a:rPr lang="en-US" sz="2400" dirty="0"/>
              <a:t>Proposed 2022 Benevolence Factor = 17.55% (unchanged)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      Proposed 3-year average for Mission Share Base (2018 – 2020)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3"/>
            </a:pPr>
            <a:r>
              <a:rPr lang="en-US" sz="2400" dirty="0"/>
              <a:t>Combined Apportionment Budget Ratio Statement:</a:t>
            </a:r>
          </a:p>
          <a:p>
            <a:pPr marL="457189" indent="-457189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000" dirty="0"/>
              <a:t>		33% World Service </a:t>
            </a:r>
          </a:p>
          <a:p>
            <a:pPr marL="457189" indent="-457189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000" dirty="0"/>
              <a:t>		67% Conference and General Church Benevolences</a:t>
            </a:r>
          </a:p>
          <a:p>
            <a:pPr marL="457189" indent="-457189">
              <a:lnSpc>
                <a:spcPct val="100000"/>
              </a:lnSpc>
              <a:spcBef>
                <a:spcPts val="1800"/>
              </a:spcBef>
              <a:buFontTx/>
              <a:buAutoNum type="arabicPeriod" startAt="4"/>
            </a:pPr>
            <a:r>
              <a:rPr lang="en-US" sz="2400" dirty="0"/>
              <a:t>Independent Auditors for 2021 - </a:t>
            </a:r>
            <a:r>
              <a:rPr lang="en-US" sz="2400" dirty="0" err="1"/>
              <a:t>Ellin</a:t>
            </a:r>
            <a:r>
              <a:rPr lang="en-US" sz="2400" dirty="0"/>
              <a:t> &amp; Tucker</a:t>
            </a:r>
          </a:p>
          <a:p>
            <a:pPr marL="457189" indent="-457189">
              <a:lnSpc>
                <a:spcPct val="100000"/>
              </a:lnSpc>
              <a:spcBef>
                <a:spcPts val="1800"/>
              </a:spcBef>
              <a:buFontTx/>
              <a:buAutoNum type="arabicPeriod" startAt="4"/>
            </a:pPr>
            <a:r>
              <a:rPr lang="en-US" sz="2400" dirty="0"/>
              <a:t>Close 2021 books on January 11, 2022</a:t>
            </a:r>
          </a:p>
          <a:p>
            <a:pPr marL="457189" indent="-457189">
              <a:lnSpc>
                <a:spcPct val="100000"/>
              </a:lnSpc>
              <a:spcBef>
                <a:spcPts val="1800"/>
              </a:spcBef>
              <a:buFontTx/>
              <a:buAutoNum type="arabicPeriod" startAt="4"/>
            </a:pPr>
            <a:r>
              <a:rPr lang="en-US" sz="2400" dirty="0"/>
              <a:t>Grant authority to CFA, in consultation with the Bishop and the Cabinet, to act on financial matters between sessions of the Annual Conference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15165E-2AF8-4EC2-8AAE-5360B86C58FA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79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7B4B58-ED08-4CC4-8F0C-E3D16520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4BEE7-94F7-4280-8EE4-03F2500E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A31D9-3DBB-4C99-BBA9-08EC352D7B3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6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22725-AC32-4A26-836F-E897BFF9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Contingency Planning is Essential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4688-766B-4805-8779-93A70812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36675"/>
            <a:ext cx="9829800" cy="2352547"/>
          </a:xfrm>
        </p:spPr>
        <p:txBody>
          <a:bodyPr/>
          <a:lstStyle/>
          <a:p>
            <a:r>
              <a:rPr lang="en-US" sz="2400" dirty="0"/>
              <a:t>For the next 12-24 months, the Conference is facing unknown and cascading levels of risk and liability.</a:t>
            </a:r>
          </a:p>
          <a:p>
            <a:pPr lvl="1"/>
            <a:r>
              <a:rPr lang="en-US" dirty="0"/>
              <a:t>Boy Scout Bankruptcy</a:t>
            </a:r>
          </a:p>
          <a:p>
            <a:pPr lvl="1"/>
            <a:r>
              <a:rPr lang="en-US" dirty="0"/>
              <a:t>Court Actions</a:t>
            </a:r>
          </a:p>
          <a:p>
            <a:pPr lvl="1"/>
            <a:r>
              <a:rPr lang="en-US" dirty="0"/>
              <a:t>Local Church Disaffiliations</a:t>
            </a:r>
          </a:p>
          <a:p>
            <a:r>
              <a:rPr lang="en-US" sz="2400" dirty="0"/>
              <a:t>Local churches continue to operate under the COVID-19 constraints.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15831-0149-483A-924A-C0C9E6B1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08FE-05FE-4370-A862-1646E5993B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9BB6A6-DF30-4B3B-894F-739C5FD81859}"/>
              </a:ext>
            </a:extLst>
          </p:cNvPr>
          <p:cNvSpPr txBox="1">
            <a:spLocks/>
          </p:cNvSpPr>
          <p:nvPr/>
        </p:nvSpPr>
        <p:spPr bwMode="auto">
          <a:xfrm>
            <a:off x="1943100" y="3895853"/>
            <a:ext cx="8343900" cy="2352547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08" indent="-225420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1030262" indent="-11588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A001A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" kern="0" dirty="0"/>
          </a:p>
          <a:p>
            <a:r>
              <a:rPr lang="en-US" sz="2400" kern="0" dirty="0"/>
              <a:t>Contingency Planning is essential as we approach the 2022 budget. </a:t>
            </a:r>
          </a:p>
          <a:p>
            <a:r>
              <a:rPr lang="en-US" sz="2400" kern="0" dirty="0"/>
              <a:t>But this is nothing new!  Our experience in 2019, 2020, and 2021 reveals that contingency planning is already part of the standard operation in managing the Conference budget.</a:t>
            </a:r>
            <a:endParaRPr lang="en-US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08554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7AB96-9ABC-4E74-A391-00764B0D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08FE-05FE-4370-A862-1646E5993B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98A30F-5E1B-45EC-B037-B9BC5BA2B6EB}"/>
              </a:ext>
            </a:extLst>
          </p:cNvPr>
          <p:cNvSpPr/>
          <p:nvPr/>
        </p:nvSpPr>
        <p:spPr>
          <a:xfrm>
            <a:off x="9220200" y="1182858"/>
            <a:ext cx="2822135" cy="5675142"/>
          </a:xfrm>
          <a:prstGeom prst="rect">
            <a:avLst/>
          </a:prstGeom>
          <a:solidFill>
            <a:srgbClr val="FFFFFF"/>
          </a:solidFill>
          <a:ln w="19050">
            <a:solidFill>
              <a:srgbClr val="910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A1D74D-362D-4966-ADEA-E57D6E0D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2019 Contingency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420F-ADFD-4049-A536-C577BE50A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36675"/>
            <a:ext cx="8305800" cy="4530725"/>
          </a:xfrm>
        </p:spPr>
        <p:txBody>
          <a:bodyPr/>
          <a:lstStyle/>
          <a:p>
            <a:r>
              <a:rPr lang="en-US" sz="2000" dirty="0"/>
              <a:t>The Special Session of the General Conference was held in February 2019.  </a:t>
            </a:r>
          </a:p>
          <a:p>
            <a:r>
              <a:rPr lang="en-US" sz="2000" dirty="0"/>
              <a:t>Starting in February, the mission share giving fell behind budget and reached a shortfall of $810,000 by November before slightly recovering in December.</a:t>
            </a:r>
          </a:p>
          <a:p>
            <a:r>
              <a:rPr lang="en-US" sz="2000" dirty="0"/>
              <a:t>The CFA approved a $715,000 spending reduction plan in May 2019.</a:t>
            </a:r>
          </a:p>
          <a:p>
            <a:r>
              <a:rPr lang="en-US" sz="2000" dirty="0"/>
              <a:t>The early steps to reduce spending kept total expenses less than the total income by $163,000.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A599D-E498-4583-BD80-71B1B8138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18" y="1219200"/>
            <a:ext cx="1714582" cy="563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1AB09-10BA-4D3E-903E-E887BF31F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465" y="3996184"/>
            <a:ext cx="6477000" cy="28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0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7AB96-9ABC-4E74-A391-00764B0D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08FE-05FE-4370-A862-1646E5993BB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9AAEF3-F369-48A0-A052-4B1B95478B65}"/>
              </a:ext>
            </a:extLst>
          </p:cNvPr>
          <p:cNvSpPr/>
          <p:nvPr/>
        </p:nvSpPr>
        <p:spPr>
          <a:xfrm>
            <a:off x="9220200" y="1182858"/>
            <a:ext cx="2822135" cy="5675142"/>
          </a:xfrm>
          <a:prstGeom prst="rect">
            <a:avLst/>
          </a:prstGeom>
          <a:solidFill>
            <a:srgbClr val="FFFFFF"/>
          </a:solidFill>
          <a:ln w="19050">
            <a:solidFill>
              <a:srgbClr val="910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F5FDB-DBDD-4EAE-8E5A-A9C208207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811" y="1219200"/>
            <a:ext cx="2189549" cy="5597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A1D74D-362D-4966-ADEA-E57D6E0D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2020 Contingency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420F-ADFD-4049-A536-C577BE50A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36675"/>
            <a:ext cx="8305800" cy="4530725"/>
          </a:xfrm>
        </p:spPr>
        <p:txBody>
          <a:bodyPr/>
          <a:lstStyle/>
          <a:p>
            <a:r>
              <a:rPr lang="en-US" sz="2000" dirty="0"/>
              <a:t>The pandemic shuttered churches in February 2020.  </a:t>
            </a:r>
          </a:p>
          <a:p>
            <a:r>
              <a:rPr lang="en-US" sz="2000" dirty="0"/>
              <a:t>The CFA approved a $1.1M spending reduction plan in March 2020. </a:t>
            </a:r>
          </a:p>
          <a:p>
            <a:r>
              <a:rPr lang="en-US" sz="2000" dirty="0"/>
              <a:t>The spending reduction plan was increased to $1.6M in June 2020.</a:t>
            </a:r>
          </a:p>
          <a:p>
            <a:r>
              <a:rPr lang="en-US" sz="2000" dirty="0"/>
              <a:t>We finished the year with expenses $2.8M (15%) less than budget.</a:t>
            </a:r>
          </a:p>
          <a:p>
            <a:r>
              <a:rPr lang="en-US" sz="2000" dirty="0"/>
              <a:t>The multiple steps to reduce spending kept total expenses less than the total income by $19,000 and it also established a camping reserve of $700,000 to enable camps to fully open in 2021.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076A84-95CB-4E53-9244-D27703E1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00373"/>
            <a:ext cx="800100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9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A47B-0273-49BF-B2BD-586EFAB89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74" y="155837"/>
            <a:ext cx="7772400" cy="865187"/>
          </a:xfrm>
        </p:spPr>
        <p:txBody>
          <a:bodyPr/>
          <a:lstStyle/>
          <a:p>
            <a:r>
              <a:rPr lang="en-US" dirty="0"/>
              <a:t>2020 Contingency Planning Included</a:t>
            </a:r>
            <a:br>
              <a:rPr lang="en-US" dirty="0"/>
            </a:br>
            <a:r>
              <a:rPr lang="en-US" dirty="0"/>
              <a:t>Over $12M of Local Church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394AD-6D8C-4F7D-AF46-E8959037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/>
          <a:p>
            <a:pPr>
              <a:defRPr/>
            </a:pPr>
            <a:fld id="{CF0FC9F1-7C2D-4FDD-888E-A9D376EB3C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CD8DE0BD-C8CB-4173-8305-7042E224C1FF}"/>
              </a:ext>
            </a:extLst>
          </p:cNvPr>
          <p:cNvCxnSpPr>
            <a:cxnSpLocks/>
          </p:cNvCxnSpPr>
          <p:nvPr/>
        </p:nvCxnSpPr>
        <p:spPr>
          <a:xfrm>
            <a:off x="3894455" y="3748177"/>
            <a:ext cx="2756993" cy="1063831"/>
          </a:xfrm>
          <a:prstGeom prst="bentConnector3">
            <a:avLst>
              <a:gd name="adj1" fmla="val -12868"/>
            </a:avLst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A9E732-7AF6-477F-B1A5-3F8DF8E80E39}"/>
              </a:ext>
            </a:extLst>
          </p:cNvPr>
          <p:cNvSpPr txBox="1"/>
          <p:nvPr/>
        </p:nvSpPr>
        <p:spPr>
          <a:xfrm>
            <a:off x="4008331" y="3981011"/>
            <a:ext cx="2446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3-month waiver</a:t>
            </a:r>
          </a:p>
          <a:p>
            <a:r>
              <a:rPr lang="en-US" dirty="0"/>
              <a:t>Direct Benefit Billing</a:t>
            </a:r>
          </a:p>
          <a:p>
            <a:r>
              <a:rPr lang="en-US" dirty="0"/>
              <a:t> = $2,600,000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633DAA4-2A93-4FDD-AF05-52A01F466770}"/>
              </a:ext>
            </a:extLst>
          </p:cNvPr>
          <p:cNvCxnSpPr>
            <a:cxnSpLocks/>
          </p:cNvCxnSpPr>
          <p:nvPr/>
        </p:nvCxnSpPr>
        <p:spPr>
          <a:xfrm>
            <a:off x="2580026" y="3748177"/>
            <a:ext cx="4071422" cy="1871486"/>
          </a:xfrm>
          <a:prstGeom prst="bentConnector3">
            <a:avLst>
              <a:gd name="adj1" fmla="val -1287"/>
            </a:avLst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A609D8A-A242-4715-8068-EF0D91BAF337}"/>
              </a:ext>
            </a:extLst>
          </p:cNvPr>
          <p:cNvSpPr txBox="1"/>
          <p:nvPr/>
        </p:nvSpPr>
        <p:spPr>
          <a:xfrm>
            <a:off x="2615494" y="5062184"/>
            <a:ext cx="3593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 Local Church Loans – </a:t>
            </a:r>
          </a:p>
          <a:p>
            <a:r>
              <a:rPr lang="en-US" dirty="0"/>
              <a:t>3-month deferral with no interest</a:t>
            </a:r>
          </a:p>
        </p:txBody>
      </p:sp>
      <p:sp>
        <p:nvSpPr>
          <p:cNvPr id="22" name="&quot;Not Allowed&quot; Symbol 21">
            <a:extLst>
              <a:ext uri="{FF2B5EF4-FFF2-40B4-BE49-F238E27FC236}">
                <a16:creationId xmlns:a16="http://schemas.microsoft.com/office/drawing/2014/main" id="{DE74420D-495F-4593-BBC9-2823F6BBA2D2}"/>
              </a:ext>
            </a:extLst>
          </p:cNvPr>
          <p:cNvSpPr/>
          <p:nvPr/>
        </p:nvSpPr>
        <p:spPr>
          <a:xfrm rot="5249406">
            <a:off x="2153399" y="4140413"/>
            <a:ext cx="762000" cy="790109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&quot;Not Allowed&quot; Symbol 27">
            <a:extLst>
              <a:ext uri="{FF2B5EF4-FFF2-40B4-BE49-F238E27FC236}">
                <a16:creationId xmlns:a16="http://schemas.microsoft.com/office/drawing/2014/main" id="{057CCDD2-00EE-4F99-AE0A-DC88DF90E6ED}"/>
              </a:ext>
            </a:extLst>
          </p:cNvPr>
          <p:cNvSpPr/>
          <p:nvPr/>
        </p:nvSpPr>
        <p:spPr>
          <a:xfrm rot="5249406">
            <a:off x="3156061" y="3937098"/>
            <a:ext cx="762000" cy="790109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35B30080-4F44-4099-A9AC-0B645A039F7E}"/>
              </a:ext>
            </a:extLst>
          </p:cNvPr>
          <p:cNvCxnSpPr>
            <a:cxnSpLocks/>
          </p:cNvCxnSpPr>
          <p:nvPr/>
        </p:nvCxnSpPr>
        <p:spPr>
          <a:xfrm rot="10800000">
            <a:off x="4129007" y="2139914"/>
            <a:ext cx="4553575" cy="2101275"/>
          </a:xfrm>
          <a:prstGeom prst="bentConnector3">
            <a:avLst>
              <a:gd name="adj1" fmla="val -2150"/>
            </a:avLst>
          </a:prstGeom>
          <a:ln w="508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1BA47BD-D6BD-4B36-9F72-BD5EECBDCE56}"/>
              </a:ext>
            </a:extLst>
          </p:cNvPr>
          <p:cNvSpPr txBox="1"/>
          <p:nvPr/>
        </p:nvSpPr>
        <p:spPr>
          <a:xfrm>
            <a:off x="4468019" y="1804663"/>
            <a:ext cx="4429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Budgeted Grants = $1,100,000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B0B05CF8-8C96-4F41-A4E6-5F93E936B06E}"/>
              </a:ext>
            </a:extLst>
          </p:cNvPr>
          <p:cNvCxnSpPr>
            <a:cxnSpLocks/>
          </p:cNvCxnSpPr>
          <p:nvPr/>
        </p:nvCxnSpPr>
        <p:spPr>
          <a:xfrm rot="10800000">
            <a:off x="4109545" y="2647274"/>
            <a:ext cx="4254728" cy="1653845"/>
          </a:xfrm>
          <a:prstGeom prst="bentConnector3">
            <a:avLst>
              <a:gd name="adj1" fmla="val 74"/>
            </a:avLst>
          </a:prstGeom>
          <a:ln w="508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3C7FE71-07C6-4731-B584-19D7CD006CF5}"/>
              </a:ext>
            </a:extLst>
          </p:cNvPr>
          <p:cNvSpPr txBox="1"/>
          <p:nvPr/>
        </p:nvSpPr>
        <p:spPr>
          <a:xfrm>
            <a:off x="4417139" y="2346180"/>
            <a:ext cx="4429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Small Church Grants = $500,000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DD381788-2552-4B3B-B8AA-E1C179D48311}"/>
              </a:ext>
            </a:extLst>
          </p:cNvPr>
          <p:cNvCxnSpPr>
            <a:cxnSpLocks/>
          </p:cNvCxnSpPr>
          <p:nvPr/>
        </p:nvCxnSpPr>
        <p:spPr>
          <a:xfrm rot="10800000">
            <a:off x="4109547" y="3162879"/>
            <a:ext cx="3708127" cy="1176410"/>
          </a:xfrm>
          <a:prstGeom prst="bentConnector3">
            <a:avLst>
              <a:gd name="adj1" fmla="val -2631"/>
            </a:avLst>
          </a:prstGeom>
          <a:ln w="508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8D4351E-05B1-42A9-B671-5F9BC9797F53}"/>
              </a:ext>
            </a:extLst>
          </p:cNvPr>
          <p:cNvSpPr txBox="1"/>
          <p:nvPr/>
        </p:nvSpPr>
        <p:spPr>
          <a:xfrm>
            <a:off x="4468019" y="2852698"/>
            <a:ext cx="4429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Relief Grants = $615,000+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7476D-400B-4A5F-9269-DDDED20FD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" t="21838" r="74166" b="29249"/>
          <a:stretch/>
        </p:blipFill>
        <p:spPr>
          <a:xfrm>
            <a:off x="6651448" y="4196688"/>
            <a:ext cx="2987280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AE05F9C0-4E3D-47D8-8643-20569B0550C9}"/>
              </a:ext>
            </a:extLst>
          </p:cNvPr>
          <p:cNvCxnSpPr>
            <a:cxnSpLocks/>
          </p:cNvCxnSpPr>
          <p:nvPr/>
        </p:nvCxnSpPr>
        <p:spPr>
          <a:xfrm rot="10800000">
            <a:off x="4129007" y="3627241"/>
            <a:ext cx="1263464" cy="3717"/>
          </a:xfrm>
          <a:prstGeom prst="bentConnector3">
            <a:avLst>
              <a:gd name="adj1" fmla="val 50000"/>
            </a:avLst>
          </a:prstGeom>
          <a:ln w="508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0B647A0-0241-46B4-9F07-716EF44D7F7C}"/>
              </a:ext>
            </a:extLst>
          </p:cNvPr>
          <p:cNvSpPr txBox="1"/>
          <p:nvPr/>
        </p:nvSpPr>
        <p:spPr>
          <a:xfrm>
            <a:off x="5381471" y="3334853"/>
            <a:ext cx="20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Encourage Gov’t Check Donations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827D8FE-A14A-4306-BDD7-BDFC566CA1E8}"/>
              </a:ext>
            </a:extLst>
          </p:cNvPr>
          <p:cNvCxnSpPr>
            <a:cxnSpLocks/>
          </p:cNvCxnSpPr>
          <p:nvPr/>
        </p:nvCxnSpPr>
        <p:spPr>
          <a:xfrm>
            <a:off x="1439047" y="3714875"/>
            <a:ext cx="5212401" cy="2691613"/>
          </a:xfrm>
          <a:prstGeom prst="bentConnector3">
            <a:avLst>
              <a:gd name="adj1" fmla="val 1299"/>
            </a:avLst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&quot;Not Allowed&quot; Symbol 33">
            <a:extLst>
              <a:ext uri="{FF2B5EF4-FFF2-40B4-BE49-F238E27FC236}">
                <a16:creationId xmlns:a16="http://schemas.microsoft.com/office/drawing/2014/main" id="{9ABCEFCB-31E3-4F74-B622-FADB58AC22A5}"/>
              </a:ext>
            </a:extLst>
          </p:cNvPr>
          <p:cNvSpPr/>
          <p:nvPr/>
        </p:nvSpPr>
        <p:spPr>
          <a:xfrm rot="5249406">
            <a:off x="1126287" y="4379265"/>
            <a:ext cx="762000" cy="790109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18AE5-2F3E-4B7B-9BAC-B41D10FE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8" y="1420821"/>
            <a:ext cx="3216857" cy="2414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B3A2818-FAC3-47AA-91D7-AD55C236288E}"/>
              </a:ext>
            </a:extLst>
          </p:cNvPr>
          <p:cNvSpPr txBox="1"/>
          <p:nvPr/>
        </p:nvSpPr>
        <p:spPr>
          <a:xfrm>
            <a:off x="1477368" y="5828647"/>
            <a:ext cx="392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“Do Your Best” Mission Shares in 2020</a:t>
            </a:r>
          </a:p>
          <a:p>
            <a:r>
              <a:rPr lang="en-US" dirty="0"/>
              <a:t>= $1,300,000 (9%) less than budget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726694DC-186A-4E0E-AE0B-761443EED33F}"/>
              </a:ext>
            </a:extLst>
          </p:cNvPr>
          <p:cNvCxnSpPr>
            <a:cxnSpLocks/>
          </p:cNvCxnSpPr>
          <p:nvPr/>
        </p:nvCxnSpPr>
        <p:spPr>
          <a:xfrm rot="10800000">
            <a:off x="4129006" y="1613849"/>
            <a:ext cx="5091195" cy="2"/>
          </a:xfrm>
          <a:prstGeom prst="bentConnector3">
            <a:avLst>
              <a:gd name="adj1" fmla="val 50000"/>
            </a:avLst>
          </a:prstGeom>
          <a:ln w="508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FF04675-D5C5-4DAD-97D6-21F78CFBCAFB}"/>
              </a:ext>
            </a:extLst>
          </p:cNvPr>
          <p:cNvSpPr txBox="1"/>
          <p:nvPr/>
        </p:nvSpPr>
        <p:spPr>
          <a:xfrm>
            <a:off x="4469926" y="1274993"/>
            <a:ext cx="4429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PPP1 Grants = $6,000,000; PPP2 = ?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AE35C708-B115-413D-8461-8C5A781D6F2A}"/>
              </a:ext>
            </a:extLst>
          </p:cNvPr>
          <p:cNvCxnSpPr>
            <a:cxnSpLocks/>
          </p:cNvCxnSpPr>
          <p:nvPr/>
        </p:nvCxnSpPr>
        <p:spPr>
          <a:xfrm rot="5400000">
            <a:off x="8582749" y="3527869"/>
            <a:ext cx="1350340" cy="3"/>
          </a:xfrm>
          <a:prstGeom prst="bentConnector3">
            <a:avLst>
              <a:gd name="adj1" fmla="val 50000"/>
            </a:avLst>
          </a:prstGeom>
          <a:ln w="508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72ADF16-B5C8-4541-B160-6F5248D7A2FF}"/>
              </a:ext>
            </a:extLst>
          </p:cNvPr>
          <p:cNvSpPr txBox="1"/>
          <p:nvPr/>
        </p:nvSpPr>
        <p:spPr>
          <a:xfrm>
            <a:off x="9233848" y="3219301"/>
            <a:ext cx="276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PPP1 Grants = $1,200,000 </a:t>
            </a:r>
          </a:p>
          <a:p>
            <a:r>
              <a:rPr lang="en-US" dirty="0">
                <a:solidFill>
                  <a:srgbClr val="0070C0"/>
                </a:solidFill>
              </a:rPr>
              <a:t>PPP2 = Did not qualify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347D28-6263-45A8-BE73-1AE1FF619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436" y="1397618"/>
            <a:ext cx="2947111" cy="165038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1290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9BEEB4-21E8-47E4-B419-E722A7D7534D}"/>
              </a:ext>
            </a:extLst>
          </p:cNvPr>
          <p:cNvSpPr/>
          <p:nvPr/>
        </p:nvSpPr>
        <p:spPr>
          <a:xfrm>
            <a:off x="9220200" y="1182858"/>
            <a:ext cx="2822135" cy="5675142"/>
          </a:xfrm>
          <a:prstGeom prst="rect">
            <a:avLst/>
          </a:prstGeom>
          <a:solidFill>
            <a:srgbClr val="FFFFFF"/>
          </a:solidFill>
          <a:ln w="19050">
            <a:solidFill>
              <a:srgbClr val="910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A1D74D-362D-4966-ADEA-E57D6E0D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2021 Contingency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420F-ADFD-4049-A536-C577BE50A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36675"/>
            <a:ext cx="8305800" cy="4530725"/>
          </a:xfrm>
        </p:spPr>
        <p:txBody>
          <a:bodyPr/>
          <a:lstStyle/>
          <a:p>
            <a:r>
              <a:rPr lang="en-US" sz="2000" dirty="0"/>
              <a:t>Mission share giving is strong this year and appears to be returning to a collection rate slightly higher than 90%.</a:t>
            </a:r>
          </a:p>
          <a:p>
            <a:r>
              <a:rPr lang="en-US" sz="2000" dirty="0"/>
              <a:t>But the CFA is still managing an expected $700K camping loss.</a:t>
            </a:r>
          </a:p>
          <a:p>
            <a:r>
              <a:rPr lang="en-US" sz="2000" dirty="0"/>
              <a:t>The COVID expense controls have remained in place in 2021.  Expenses are currently 18% less than budget.</a:t>
            </a:r>
          </a:p>
          <a:p>
            <a:r>
              <a:rPr lang="en-US" sz="2000" dirty="0"/>
              <a:t>The focus on expense control this year is ensuring the Conference budget survives the lowest total income in at least 20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7AB96-9ABC-4E74-A391-00764B0D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08FE-05FE-4370-A862-1646E5993B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CAA8F-C38F-4201-90EE-1D8763124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841" y="4044869"/>
            <a:ext cx="5015931" cy="2771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16724D-63BF-4093-AC18-A81F8D43D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219200"/>
            <a:ext cx="2596124" cy="559752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5230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5C7E01-DCE8-4E44-AB8A-8E9A1B04BE47}"/>
              </a:ext>
            </a:extLst>
          </p:cNvPr>
          <p:cNvSpPr/>
          <p:nvPr/>
        </p:nvSpPr>
        <p:spPr>
          <a:xfrm>
            <a:off x="6708228" y="3561086"/>
            <a:ext cx="4953000" cy="56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84B8F2-9E94-4074-8C8A-9C9A3086F73A}"/>
              </a:ext>
            </a:extLst>
          </p:cNvPr>
          <p:cNvSpPr/>
          <p:nvPr/>
        </p:nvSpPr>
        <p:spPr>
          <a:xfrm>
            <a:off x="914400" y="5230816"/>
            <a:ext cx="4953000" cy="56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E2F82-C9B8-4F05-9AA6-03AD033E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5791200" cy="4522784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Designated CFA Reserves</a:t>
            </a:r>
          </a:p>
          <a:p>
            <a:pPr marL="0" indent="0">
              <a:buNone/>
            </a:pPr>
            <a:r>
              <a:rPr lang="en-US" sz="2000" dirty="0"/>
              <a:t>    15% Budget Reserve		     $ 2.0M</a:t>
            </a:r>
          </a:p>
          <a:p>
            <a:pPr marL="0" indent="0">
              <a:buNone/>
            </a:pPr>
            <a:r>
              <a:rPr lang="en-US" sz="2000" dirty="0"/>
              <a:t>     Mortgage Payoff Reserve	     $ 1.3M</a:t>
            </a:r>
          </a:p>
          <a:p>
            <a:pPr marL="0" indent="0">
              <a:buNone/>
            </a:pPr>
            <a:r>
              <a:rPr lang="en-US" sz="2000" dirty="0"/>
              <a:t>     Camping COVID Relief	     $ 0.7M	</a:t>
            </a:r>
          </a:p>
          <a:p>
            <a:pPr marL="0" indent="0">
              <a:buNone/>
            </a:pPr>
            <a:r>
              <a:rPr lang="en-US" sz="2000" dirty="0"/>
              <a:t>     Local Church COVID Relief 	     $ 0.2M	</a:t>
            </a:r>
          </a:p>
          <a:p>
            <a:pPr marL="0" indent="0">
              <a:buNone/>
            </a:pPr>
            <a:r>
              <a:rPr lang="en-US" sz="2000" dirty="0"/>
              <a:t>     Legal Reserve Fund		     $ 0.2M</a:t>
            </a:r>
          </a:p>
          <a:p>
            <a:pPr marL="0" indent="0">
              <a:buNone/>
            </a:pPr>
            <a:r>
              <a:rPr lang="en-US" sz="2000" dirty="0"/>
              <a:t>     Other Designated		     $ 0.2M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Undesignated CFA Reserves</a:t>
            </a:r>
            <a:r>
              <a:rPr lang="en-US" sz="2000" dirty="0"/>
              <a:t>	     $ 0.1M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b="1" dirty="0"/>
              <a:t>TOTAL CFA RESERVES 	     $4.6M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9E340-978F-4DD0-9ABD-6FBF2500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Status of CFA &amp; Trustee Reserves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9272A-8C68-4923-BC1F-2B12CB1A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08FE-05FE-4370-A862-1646E5993BB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834A52-9014-4A6D-82AC-E5A381546E56}"/>
              </a:ext>
            </a:extLst>
          </p:cNvPr>
          <p:cNvSpPr txBox="1">
            <a:spLocks/>
          </p:cNvSpPr>
          <p:nvPr/>
        </p:nvSpPr>
        <p:spPr bwMode="auto">
          <a:xfrm>
            <a:off x="6674069" y="1397521"/>
            <a:ext cx="5365531" cy="452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8A001A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08" indent="-225420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1030262" indent="-11588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A001A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u="sng" kern="0" dirty="0"/>
              <a:t>Designated Trustee Reserves</a:t>
            </a:r>
          </a:p>
          <a:p>
            <a:pPr marL="0" indent="0">
              <a:buNone/>
            </a:pPr>
            <a:r>
              <a:rPr lang="en-US" sz="2000" kern="0" dirty="0"/>
              <a:t>      </a:t>
            </a:r>
            <a:r>
              <a:rPr lang="en-US" sz="2000" dirty="0"/>
              <a:t>Sale of Closed Churches           $ 5.4M</a:t>
            </a:r>
          </a:p>
          <a:p>
            <a:pPr marL="0" indent="0">
              <a:buNone/>
            </a:pPr>
            <a:r>
              <a:rPr lang="en-US" sz="2000" dirty="0"/>
              <a:t>      Parsonage Reserve	                  $ 0.6M</a:t>
            </a:r>
          </a:p>
          <a:p>
            <a:pPr marL="0" indent="0">
              <a:buNone/>
            </a:pPr>
            <a:r>
              <a:rPr lang="en-US" sz="2000" dirty="0"/>
              <a:t>      Building Reserve        	     $ 0.9M</a:t>
            </a:r>
            <a:r>
              <a:rPr lang="en-US" sz="2000" dirty="0">
                <a:highlight>
                  <a:srgbClr val="00FF00"/>
                </a:highlight>
              </a:rPr>
              <a:t>	</a:t>
            </a:r>
          </a:p>
          <a:p>
            <a:pPr marL="0" indent="0">
              <a:buNone/>
            </a:pPr>
            <a:endParaRPr lang="en-US" sz="2000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US" sz="2000" b="1" dirty="0"/>
              <a:t>TOTAL TRUSTEE RESERVES	    $ 6.9M 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90652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4817-BB7B-4F7D-ADB1-F0AAEAD8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Contingency Planning in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79071-BF4A-4093-96EB-FC38544D6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10363200" cy="4530725"/>
          </a:xfrm>
        </p:spPr>
        <p:txBody>
          <a:bodyPr/>
          <a:lstStyle/>
          <a:p>
            <a:r>
              <a:rPr lang="en-US" sz="2000" dirty="0"/>
              <a:t>The CFA is in the process of reducing the mission share budget from $14M in 2019 to $12M by 2024 or 2025.  This objective prepares the Conference budget to reflect anticipated disaffiliations of local churches in the coming years.  The proposed 2022 budget of $13.1M is nearly halfway towards that objective.</a:t>
            </a:r>
          </a:p>
          <a:p>
            <a:r>
              <a:rPr lang="en-US" sz="2000" dirty="0"/>
              <a:t>The 2022 budget pays off the Conference debt and a saving of $675,000/year will be realized in 2023 and beyond.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93A57-3E2D-4DC1-8F37-7A8063E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08FE-05FE-4370-A862-1646E5993B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D18F8-15A4-43AB-9029-89BF4D324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549522"/>
            <a:ext cx="7451087" cy="31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0801"/>
      </p:ext>
    </p:extLst>
  </p:cSld>
  <p:clrMapOvr>
    <a:masterClrMapping/>
  </p:clrMapOvr>
</p:sld>
</file>

<file path=ppt/theme/theme1.xml><?xml version="1.0" encoding="utf-8"?>
<a:theme xmlns:a="http://schemas.openxmlformats.org/drawingml/2006/main" name="Wormald Sept 2007 Final">
  <a:themeElements>
    <a:clrScheme name="Wormald Sept 2007 Final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Wormald Sept 2007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rmald Sept 2007 Fina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mald Sept 2007 Fina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mald Sept 2007 Fina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mald Sept 2007 Fina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mald Sept 2007 Fina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mald Sept 2007 Fina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mald Sept 2007 Fina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mald Sept 2007 Fina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mald Sept 2007 Fina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mald Sept 2007 Fina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ormald Sept 2007 Final">
  <a:themeElements>
    <a:clrScheme name="Wormald Sept 2007 Final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Wormald Sept 2007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rmald Sept 2007 Fina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mald Sept 2007 Fina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mald Sept 2007 Fina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mald Sept 2007 Fina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mald Sept 2007 Fina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mald Sept 2007 Fina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mald Sept 2007 Fina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mald Sept 2007 Fina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mald Sept 2007 Fina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mald Sept 2007 Fina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23946</TotalTime>
  <Words>1853</Words>
  <Application>Microsoft Office PowerPoint</Application>
  <PresentationFormat>Widescreen</PresentationFormat>
  <Paragraphs>211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Wormald Sept 2007 Final</vt:lpstr>
      <vt:lpstr>1_Wormald Sept 2007 Final</vt:lpstr>
      <vt:lpstr>Council on Finance &amp; Administration  Phil Potter, President</vt:lpstr>
      <vt:lpstr>Agenda</vt:lpstr>
      <vt:lpstr>Contingency Planning is Essential</vt:lpstr>
      <vt:lpstr>2019 Contingency Planning</vt:lpstr>
      <vt:lpstr>2020 Contingency Planning</vt:lpstr>
      <vt:lpstr>2020 Contingency Planning Included Over $12M of Local Church Support</vt:lpstr>
      <vt:lpstr>2021 Contingency Planning</vt:lpstr>
      <vt:lpstr>Status of CFA &amp; Trustee Reserves</vt:lpstr>
      <vt:lpstr>Contingency Planning in the Future</vt:lpstr>
      <vt:lpstr>Contingency Planning Highlights</vt:lpstr>
      <vt:lpstr>2022 Budget Proposal</vt:lpstr>
      <vt:lpstr>CFA Recommendations</vt:lpstr>
      <vt:lpstr>Historic Trends Mission Share Income and Benevolence Factor</vt:lpstr>
      <vt:lpstr>Historic Collection Rates Budget vs. Actual</vt:lpstr>
      <vt:lpstr>Why Use a 3-Year Average of Expenses  in the 2022 Mission Share Formula?</vt:lpstr>
      <vt:lpstr>CFA Conclusion</vt:lpstr>
      <vt:lpstr>Comparison of  Mission Share Base Calculations</vt:lpstr>
      <vt:lpstr>2022 Budget Highlights</vt:lpstr>
      <vt:lpstr>2022 Budget Highlights</vt:lpstr>
      <vt:lpstr>CFA Recommendations</vt:lpstr>
      <vt:lpstr>Thank you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Connectional Table 2020</dc:title>
  <dc:creator>Paul Eichelberger</dc:creator>
  <cp:lastModifiedBy>Paul Eichelberger</cp:lastModifiedBy>
  <cp:revision>742</cp:revision>
  <cp:lastPrinted>2021-10-15T01:07:31Z</cp:lastPrinted>
  <dcterms:created xsi:type="dcterms:W3CDTF">2015-04-29T16:26:49Z</dcterms:created>
  <dcterms:modified xsi:type="dcterms:W3CDTF">2021-10-15T17:21:49Z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TC102037781033</vt:lpwstr>
  </property>
</Properties>
</file>