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18" r:id="rId2"/>
    <p:sldId id="370" r:id="rId3"/>
    <p:sldId id="371" r:id="rId4"/>
    <p:sldId id="352" r:id="rId5"/>
    <p:sldId id="353" r:id="rId6"/>
    <p:sldId id="354" r:id="rId7"/>
    <p:sldId id="355" r:id="rId8"/>
    <p:sldId id="357" r:id="rId9"/>
    <p:sldId id="358" r:id="rId10"/>
    <p:sldId id="364" r:id="rId11"/>
    <p:sldId id="362" r:id="rId12"/>
    <p:sldId id="365" r:id="rId13"/>
    <p:sldId id="363" r:id="rId14"/>
    <p:sldId id="366" r:id="rId15"/>
    <p:sldId id="367" r:id="rId16"/>
    <p:sldId id="368" r:id="rId17"/>
    <p:sldId id="319" r:id="rId18"/>
    <p:sldId id="320" r:id="rId19"/>
    <p:sldId id="321" r:id="rId20"/>
    <p:sldId id="322" r:id="rId21"/>
    <p:sldId id="339" r:id="rId22"/>
    <p:sldId id="329" r:id="rId23"/>
    <p:sldId id="331" r:id="rId24"/>
    <p:sldId id="330" r:id="rId25"/>
    <p:sldId id="340" r:id="rId26"/>
    <p:sldId id="332" r:id="rId27"/>
    <p:sldId id="347" r:id="rId28"/>
    <p:sldId id="344" r:id="rId29"/>
    <p:sldId id="333" r:id="rId30"/>
    <p:sldId id="334" r:id="rId31"/>
    <p:sldId id="335" r:id="rId32"/>
    <p:sldId id="341" r:id="rId33"/>
    <p:sldId id="336" r:id="rId34"/>
    <p:sldId id="345" r:id="rId35"/>
    <p:sldId id="346" r:id="rId36"/>
    <p:sldId id="350" r:id="rId37"/>
    <p:sldId id="328" r:id="rId38"/>
    <p:sldId id="342" r:id="rId39"/>
    <p:sldId id="338" r:id="rId4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4"/>
    <p:restoredTop sz="94667"/>
  </p:normalViewPr>
  <p:slideViewPr>
    <p:cSldViewPr snapToGrid="0" snapToObjects="1">
      <p:cViewPr varScale="1">
        <p:scale>
          <a:sx n="128" d="100"/>
          <a:sy n="128" d="100"/>
        </p:scale>
        <p:origin x="184" y="376"/>
      </p:cViewPr>
      <p:guideLst>
        <p:guide orient="horz" pos="1620"/>
        <p:guide pos="2880"/>
      </p:guideLst>
    </p:cSldViewPr>
  </p:slideViewPr>
  <p:notesTextViewPr>
    <p:cViewPr>
      <p:scale>
        <a:sx n="1" d="1"/>
        <a:sy n="1" d="1"/>
      </p:scale>
      <p:origin x="0" y="0"/>
    </p:cViewPr>
  </p:notesTextViewPr>
  <p:sorterViewPr>
    <p:cViewPr>
      <p:scale>
        <a:sx n="151" d="100"/>
        <a:sy n="15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183C9-FBE1-C746-9AA5-31FC93B999EC}" type="datetimeFigureOut">
              <a:rPr lang="en-US" smtClean="0"/>
              <a:t>5/31/18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95029-91A9-A94F-AE15-0AB42B42A2A8}" type="slidenum">
              <a:rPr lang="en-US" smtClean="0"/>
              <a:t>‹#›</a:t>
            </a:fld>
            <a:endParaRPr lang="en-US"/>
          </a:p>
        </p:txBody>
      </p:sp>
    </p:spTree>
    <p:extLst>
      <p:ext uri="{BB962C8B-B14F-4D97-AF65-F5344CB8AC3E}">
        <p14:creationId xmlns:p14="http://schemas.microsoft.com/office/powerpoint/2010/main" val="115902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C94A-A3C1-9E4F-820A-F59DF9B7E08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58FC43C-85B8-E24E-BB41-F0EB5EB1D35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74DF3F9-818F-4449-B4C4-1E7A26DDEBD8}"/>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5" name="Footer Placeholder 4">
            <a:extLst>
              <a:ext uri="{FF2B5EF4-FFF2-40B4-BE49-F238E27FC236}">
                <a16:creationId xmlns:a16="http://schemas.microsoft.com/office/drawing/2014/main" id="{5ABE7BC5-4D6E-C34A-A461-3B4CDDCA5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061F8-1FE4-5647-8A32-A4C7268A18BC}"/>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25126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B952-0DD4-4140-8321-4EA6408FA9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265571-26DC-704A-9E8D-ECB2942EF9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6B2EB-5175-B044-A265-16869F1A9DDF}"/>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5" name="Footer Placeholder 4">
            <a:extLst>
              <a:ext uri="{FF2B5EF4-FFF2-40B4-BE49-F238E27FC236}">
                <a16:creationId xmlns:a16="http://schemas.microsoft.com/office/drawing/2014/main" id="{2F0E0CB9-B5A7-A44E-ADCD-CB11BC1CA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E574F-1BEC-D940-9C3C-506625CE4D08}"/>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17119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E59BF-B688-4046-9363-70FC6BE6F3E3}"/>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9FBCA-482B-174C-A5B6-B72DE0DB427E}"/>
              </a:ext>
            </a:extLst>
          </p:cNvPr>
          <p:cNvSpPr>
            <a:spLocks noGrp="1"/>
          </p:cNvSpPr>
          <p:nvPr>
            <p:ph type="body" orient="vert" idx="1"/>
          </p:nvPr>
        </p:nvSpPr>
        <p:spPr>
          <a:xfrm>
            <a:off x="628652"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107B6-6774-8A4B-90BA-9F3ECFF41CB2}"/>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5" name="Footer Placeholder 4">
            <a:extLst>
              <a:ext uri="{FF2B5EF4-FFF2-40B4-BE49-F238E27FC236}">
                <a16:creationId xmlns:a16="http://schemas.microsoft.com/office/drawing/2014/main" id="{5F361E3A-5C60-3E44-B597-3295E5ECE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B00F5-B779-BD46-B902-F0570564807C}"/>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29434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B849-D8C0-8642-A817-2EA45AB96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B8EAFC-8F31-B844-ACCC-DD4C81803A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D90F8-50C5-4046-8E86-C787AFCC00A7}"/>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5" name="Footer Placeholder 4">
            <a:extLst>
              <a:ext uri="{FF2B5EF4-FFF2-40B4-BE49-F238E27FC236}">
                <a16:creationId xmlns:a16="http://schemas.microsoft.com/office/drawing/2014/main" id="{F7B00F43-BF14-CA42-939D-01A04DB65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3A861-0F98-9045-A02B-C79EDB948226}"/>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42573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14D7-4181-824B-B4E6-CDB0F8D62B25}"/>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8785B6D-143D-ED49-9FBD-4BB6C359B16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FF8E09-3553-1E40-A71C-EDC917FF931B}"/>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5" name="Footer Placeholder 4">
            <a:extLst>
              <a:ext uri="{FF2B5EF4-FFF2-40B4-BE49-F238E27FC236}">
                <a16:creationId xmlns:a16="http://schemas.microsoft.com/office/drawing/2014/main" id="{3E19435E-E60C-F345-BA72-6734C17C4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025A6-03B2-8C49-8698-ADBCB428B10E}"/>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92746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731C-F82F-4349-ABAA-AFBB2767FB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CEEDE-DF88-2C40-8C64-A046BD8AEF30}"/>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770AE-CFC8-9344-BC52-4BCA6F40E665}"/>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006B11-588D-624F-803B-4DAA19F5C42E}"/>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6" name="Footer Placeholder 5">
            <a:extLst>
              <a:ext uri="{FF2B5EF4-FFF2-40B4-BE49-F238E27FC236}">
                <a16:creationId xmlns:a16="http://schemas.microsoft.com/office/drawing/2014/main" id="{8806D90D-1CA1-5345-BC07-C8FA082FE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B0C9D-8D28-2445-AC0B-C6D6FA6004D2}"/>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24490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5056-A476-DE40-9281-CE179E4BE72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19595F-FBEC-1B45-A64A-EE051D57C98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61F490A-D242-C24D-9725-117F282AE2AB}"/>
              </a:ext>
            </a:extLst>
          </p:cNvPr>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6F15F-2109-9E49-8A2C-35C2D5D82760}"/>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F9003F5-6E42-F341-BA36-237C20F69C28}"/>
              </a:ext>
            </a:extLst>
          </p:cNvPr>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ADDFF-A988-644E-AB89-0DB271574E85}"/>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8" name="Footer Placeholder 7">
            <a:extLst>
              <a:ext uri="{FF2B5EF4-FFF2-40B4-BE49-F238E27FC236}">
                <a16:creationId xmlns:a16="http://schemas.microsoft.com/office/drawing/2014/main" id="{2EB887AC-093F-AF40-894A-617478A67B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59D57-944C-D940-A2FC-BC46D50691AA}"/>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258395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6DFE-AB20-C948-9FDD-31A274752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78BFA5-DFFB-6444-9BA5-66F88309065C}"/>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4" name="Footer Placeholder 3">
            <a:extLst>
              <a:ext uri="{FF2B5EF4-FFF2-40B4-BE49-F238E27FC236}">
                <a16:creationId xmlns:a16="http://schemas.microsoft.com/office/drawing/2014/main" id="{390666DE-701A-1045-9B46-BCE8A68B5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B5884F-2DD7-1942-8314-A48012A5AE65}"/>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21915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D47C07-8DE8-334C-BFED-D9262C3A7AD4}"/>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3" name="Footer Placeholder 2">
            <a:extLst>
              <a:ext uri="{FF2B5EF4-FFF2-40B4-BE49-F238E27FC236}">
                <a16:creationId xmlns:a16="http://schemas.microsoft.com/office/drawing/2014/main" id="{3F5F3990-3162-2346-AB5E-5A95ED1BDF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E29E26-486C-0E49-A9E4-C6536855C3BA}"/>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08019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AFFA-7255-794A-94A4-6E7C3012D7F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FF886E-E7D6-B640-B4FA-D5C6D9AAFA1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C41721-C84F-C245-9C26-95C59868AEF6}"/>
              </a:ext>
            </a:extLst>
          </p:cNvPr>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F6F80814-2C8E-F046-89CE-462D21B2CC7D}"/>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6" name="Footer Placeholder 5">
            <a:extLst>
              <a:ext uri="{FF2B5EF4-FFF2-40B4-BE49-F238E27FC236}">
                <a16:creationId xmlns:a16="http://schemas.microsoft.com/office/drawing/2014/main" id="{D31FCC1B-323D-EE4D-8D48-8998F8C96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86476-184C-DD41-8856-4FCA7E03D81F}"/>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193939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70BF-36B8-EC48-B2FC-C86836C750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1AACFFB-06DD-614E-BCA5-1646F60C76E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15C4B96-1D0F-334C-8E9A-2DE3031A2E20}"/>
              </a:ext>
            </a:extLst>
          </p:cNvPr>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514E8E53-6FC4-0141-B3DF-515820CBCFF3}"/>
              </a:ext>
            </a:extLst>
          </p:cNvPr>
          <p:cNvSpPr>
            <a:spLocks noGrp="1"/>
          </p:cNvSpPr>
          <p:nvPr>
            <p:ph type="dt" sz="half" idx="10"/>
          </p:nvPr>
        </p:nvSpPr>
        <p:spPr/>
        <p:txBody>
          <a:bodyPr/>
          <a:lstStyle/>
          <a:p>
            <a:fld id="{EC0CE942-C549-9F4E-94AA-1A8CE290ECEF}" type="datetimeFigureOut">
              <a:rPr lang="en-US" smtClean="0"/>
              <a:t>5/30/18</a:t>
            </a:fld>
            <a:endParaRPr lang="en-US"/>
          </a:p>
        </p:txBody>
      </p:sp>
      <p:sp>
        <p:nvSpPr>
          <p:cNvPr id="6" name="Footer Placeholder 5">
            <a:extLst>
              <a:ext uri="{FF2B5EF4-FFF2-40B4-BE49-F238E27FC236}">
                <a16:creationId xmlns:a16="http://schemas.microsoft.com/office/drawing/2014/main" id="{F6128ED7-F016-DF4F-87A5-1F9A9773C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D3A95-ED99-4F4C-9EEF-6A5B4B4CC1C4}"/>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32199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DFA17-56D9-4C44-A9E7-C756419E114D}"/>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70753F-E78A-A14F-AE6E-DE12F77FA98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C6815-84F0-2A48-96CB-915842EFE63F}"/>
              </a:ext>
            </a:extLst>
          </p:cNvPr>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EC0CE942-C549-9F4E-94AA-1A8CE290ECEF}" type="datetimeFigureOut">
              <a:rPr lang="en-US" smtClean="0"/>
              <a:t>5/30/18</a:t>
            </a:fld>
            <a:endParaRPr lang="en-US"/>
          </a:p>
        </p:txBody>
      </p:sp>
      <p:sp>
        <p:nvSpPr>
          <p:cNvPr id="5" name="Footer Placeholder 4">
            <a:extLst>
              <a:ext uri="{FF2B5EF4-FFF2-40B4-BE49-F238E27FC236}">
                <a16:creationId xmlns:a16="http://schemas.microsoft.com/office/drawing/2014/main" id="{06283D44-A3BA-204D-8810-31167E7D40FB}"/>
              </a:ext>
            </a:extLst>
          </p:cNvPr>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40D034-B561-384E-8A46-A398B6C94682}"/>
              </a:ext>
            </a:extLst>
          </p:cNvPr>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EC9591F-E50B-5C43-BD09-9D04B0BDC31F}" type="slidenum">
              <a:rPr lang="en-US" smtClean="0"/>
              <a:t>‹#›</a:t>
            </a:fld>
            <a:endParaRPr lang="en-US"/>
          </a:p>
        </p:txBody>
      </p:sp>
    </p:spTree>
    <p:extLst>
      <p:ext uri="{BB962C8B-B14F-4D97-AF65-F5344CB8AC3E}">
        <p14:creationId xmlns:p14="http://schemas.microsoft.com/office/powerpoint/2010/main" val="3890980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C64406-EC91-2147-BF35-31D888D62629}"/>
              </a:ext>
            </a:extLst>
          </p:cNvPr>
          <p:cNvSpPr>
            <a:spLocks noGrp="1"/>
          </p:cNvSpPr>
          <p:nvPr>
            <p:ph type="subTitle" idx="1"/>
          </p:nvPr>
        </p:nvSpPr>
        <p:spPr>
          <a:xfrm>
            <a:off x="1052081" y="3397170"/>
            <a:ext cx="6437321" cy="1241822"/>
          </a:xfrm>
        </p:spPr>
        <p:txBody>
          <a:bodyPr>
            <a:normAutofit/>
          </a:bodyPr>
          <a:lstStyle/>
          <a:p>
            <a:pPr algn="r"/>
            <a:r>
              <a:rPr lang="en-US" sz="2400" dirty="0">
                <a:latin typeface="Tahoma"/>
                <a:cs typeface="Tahoma"/>
              </a:rPr>
              <a:t>Update May, 2018</a:t>
            </a:r>
          </a:p>
        </p:txBody>
      </p:sp>
      <p:pic>
        <p:nvPicPr>
          <p:cNvPr id="4" name="cowflogo.png" descr="cowflogo.png">
            <a:extLst>
              <a:ext uri="{FF2B5EF4-FFF2-40B4-BE49-F238E27FC236}">
                <a16:creationId xmlns:a16="http://schemas.microsoft.com/office/drawing/2014/main" id="{912AE951-F421-3B46-B9F2-6574ED2AD10D}"/>
              </a:ext>
            </a:extLst>
          </p:cNvPr>
          <p:cNvPicPr>
            <a:picLocks noChangeAspect="1"/>
          </p:cNvPicPr>
          <p:nvPr/>
        </p:nvPicPr>
        <p:blipFill>
          <a:blip r:embed="rId3">
            <a:extLst/>
          </a:blip>
          <a:stretch>
            <a:fillRect/>
          </a:stretch>
        </p:blipFill>
        <p:spPr>
          <a:xfrm>
            <a:off x="1618335" y="1625806"/>
            <a:ext cx="5887245" cy="1589638"/>
          </a:xfrm>
          <a:prstGeom prst="rect">
            <a:avLst/>
          </a:prstGeom>
          <a:ln w="12700">
            <a:miter lim="400000"/>
          </a:ln>
        </p:spPr>
      </p:pic>
    </p:spTree>
    <p:extLst>
      <p:ext uri="{BB962C8B-B14F-4D97-AF65-F5344CB8AC3E}">
        <p14:creationId xmlns:p14="http://schemas.microsoft.com/office/powerpoint/2010/main" val="257926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308113" y="978639"/>
            <a:ext cx="9183756" cy="3752387"/>
          </a:xfrm>
        </p:spPr>
        <p:txBody>
          <a:bodyPr>
            <a:noAutofit/>
          </a:bodyPr>
          <a:lstStyle/>
          <a:p>
            <a:pPr marL="1171575" lvl="2" indent="-571500"/>
            <a:r>
              <a:rPr lang="en-US" sz="36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Connected and unified as possible</a:t>
            </a:r>
          </a:p>
          <a:p>
            <a:pPr marL="600075" lvl="2" indent="0">
              <a:buNone/>
            </a:pPr>
            <a:endParaRPr lang="en-US" sz="36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pPr marL="1171575" lvl="2" indent="-571500"/>
            <a:r>
              <a:rPr lang="en-US" sz="36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Agile, responsive and contextual as possible</a:t>
            </a:r>
          </a:p>
          <a:p>
            <a:pPr marL="600075" lvl="2" indent="0">
              <a:buNone/>
            </a:pPr>
            <a:endParaRPr lang="en-US" sz="36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pPr marL="1171575" lvl="2" indent="-571500"/>
            <a:r>
              <a:rPr lang="en-US" sz="36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Live in and address the widest global and cultural mission field as possible</a:t>
            </a:r>
          </a:p>
          <a:p>
            <a:pPr marL="0" indent="0">
              <a:buNone/>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Choosing</a:t>
            </a:r>
          </a:p>
        </p:txBody>
      </p:sp>
    </p:spTree>
    <p:extLst>
      <p:ext uri="{BB962C8B-B14F-4D97-AF65-F5344CB8AC3E}">
        <p14:creationId xmlns:p14="http://schemas.microsoft.com/office/powerpoint/2010/main" val="217950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616226" y="978639"/>
            <a:ext cx="8458200" cy="3523787"/>
          </a:xfrm>
        </p:spPr>
        <p:txBody>
          <a:bodyPr>
            <a:noAutofit/>
          </a:bodyPr>
          <a:lstStyle/>
          <a:p>
            <a:pPr>
              <a:buNone/>
            </a:pPr>
            <a:r>
              <a:rPr lang="en-US" sz="3600" dirty="0">
                <a:latin typeface="Tahoma" panose="020B0604030504040204" pitchFamily="34" charset="0"/>
                <a:ea typeface="Tahoma" panose="020B0604030504040204" pitchFamily="34" charset="0"/>
                <a:cs typeface="Tahoma" panose="020B0604030504040204" pitchFamily="34" charset="0"/>
              </a:rPr>
              <a:t> A polarity is 2 equal truths that cannot easily be held together at the same time.</a:t>
            </a:r>
          </a:p>
          <a:p>
            <a:pPr>
              <a:buNone/>
            </a:pPr>
            <a:endParaRPr lang="en-US" sz="3600" dirty="0">
              <a:latin typeface="Tahoma" panose="020B0604030504040204" pitchFamily="34" charset="0"/>
              <a:ea typeface="Tahoma" panose="020B0604030504040204" pitchFamily="34" charset="0"/>
              <a:cs typeface="Tahoma" panose="020B0604030504040204" pitchFamily="34" charset="0"/>
            </a:endParaRPr>
          </a:p>
          <a:p>
            <a:pPr>
              <a:buNone/>
            </a:pPr>
            <a:r>
              <a:rPr lang="en-US" sz="3600" dirty="0">
                <a:latin typeface="Tahoma" panose="020B0604030504040204" pitchFamily="34" charset="0"/>
                <a:ea typeface="Tahoma" panose="020B0604030504040204" pitchFamily="34" charset="0"/>
                <a:cs typeface="Tahoma" panose="020B0604030504040204" pitchFamily="34" charset="0"/>
              </a:rPr>
              <a:t>CENTRALIZED		DECENTRALIZED</a:t>
            </a:r>
          </a:p>
          <a:p>
            <a:pPr marL="0" indent="0">
              <a:buNone/>
            </a:pP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Understanding Polarities</a:t>
            </a:r>
          </a:p>
        </p:txBody>
      </p:sp>
      <p:cxnSp>
        <p:nvCxnSpPr>
          <p:cNvPr id="4" name="Straight Arrow Connector 3">
            <a:extLst>
              <a:ext uri="{FF2B5EF4-FFF2-40B4-BE49-F238E27FC236}">
                <a16:creationId xmlns:a16="http://schemas.microsoft.com/office/drawing/2014/main" id="{A1457105-0635-6E4E-A8AD-F1E08FA6C13B}"/>
              </a:ext>
            </a:extLst>
          </p:cNvPr>
          <p:cNvCxnSpPr/>
          <p:nvPr/>
        </p:nvCxnSpPr>
        <p:spPr>
          <a:xfrm>
            <a:off x="3637721" y="3399183"/>
            <a:ext cx="1097280" cy="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33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308113" y="978639"/>
            <a:ext cx="9183756" cy="3752387"/>
          </a:xfrm>
        </p:spPr>
        <p:txBody>
          <a:bodyPr>
            <a:noAutofit/>
          </a:bodyPr>
          <a:lstStyle/>
          <a:p>
            <a:pPr marL="600075" lvl="2" indent="0">
              <a:buNone/>
            </a:pPr>
            <a:r>
              <a:rPr lang="en-US" sz="36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 polarity is two equal truths that cannot be easily held at the same time.</a:t>
            </a:r>
          </a:p>
          <a:p>
            <a:pPr marL="600075" lvl="2" indent="0">
              <a:buNone/>
            </a:pPr>
            <a:endParaRPr lang="en-US" sz="3600" dirty="0">
              <a:solidFill>
                <a:schemeClr val="accent5">
                  <a:lumMod val="25000"/>
                </a:schemeClr>
              </a:solidFill>
            </a:endParaRPr>
          </a:p>
          <a:p>
            <a:pPr algn="ctr">
              <a:buNone/>
            </a:pPr>
            <a:r>
              <a:rPr lang="en-US" sz="3600" dirty="0"/>
              <a:t>LAW 			  	GRACE</a:t>
            </a:r>
          </a:p>
          <a:p>
            <a:pPr algn="ctr">
              <a:buNone/>
            </a:pPr>
            <a:r>
              <a:rPr lang="en-US" sz="3600" dirty="0"/>
              <a:t>FAITH				 WORKS</a:t>
            </a:r>
          </a:p>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Familiar Polarities</a:t>
            </a:r>
          </a:p>
        </p:txBody>
      </p:sp>
      <p:cxnSp>
        <p:nvCxnSpPr>
          <p:cNvPr id="4" name="Straight Arrow Connector 3">
            <a:extLst>
              <a:ext uri="{FF2B5EF4-FFF2-40B4-BE49-F238E27FC236}">
                <a16:creationId xmlns:a16="http://schemas.microsoft.com/office/drawing/2014/main" id="{BCDE3793-E566-7B40-A7DE-AC1EB0D39F15}"/>
              </a:ext>
            </a:extLst>
          </p:cNvPr>
          <p:cNvCxnSpPr/>
          <p:nvPr/>
        </p:nvCxnSpPr>
        <p:spPr>
          <a:xfrm>
            <a:off x="2953062" y="2863121"/>
            <a:ext cx="2278505" cy="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F95828-F48A-B34E-8C05-B3588BA605CB}"/>
              </a:ext>
            </a:extLst>
          </p:cNvPr>
          <p:cNvCxnSpPr/>
          <p:nvPr/>
        </p:nvCxnSpPr>
        <p:spPr>
          <a:xfrm>
            <a:off x="2953062" y="3450236"/>
            <a:ext cx="2278505" cy="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59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Which Way to Lean?</a:t>
            </a:r>
          </a:p>
        </p:txBody>
      </p:sp>
      <p:pic>
        <p:nvPicPr>
          <p:cNvPr id="8" name="Content Placeholder 7" descr="pendulum.png">
            <a:extLst>
              <a:ext uri="{FF2B5EF4-FFF2-40B4-BE49-F238E27FC236}">
                <a16:creationId xmlns:a16="http://schemas.microsoft.com/office/drawing/2014/main" id="{9DAD8B8E-D35C-6C48-9053-B18EA8A014E6}"/>
              </a:ext>
            </a:extLst>
          </p:cNvPr>
          <p:cNvPicPr>
            <a:picLocks noGrp="1" noChangeAspect="1"/>
          </p:cNvPicPr>
          <p:nvPr>
            <p:ph idx="1"/>
          </p:nvPr>
        </p:nvPicPr>
        <p:blipFill>
          <a:blip r:embed="rId3"/>
          <a:stretch>
            <a:fillRect/>
          </a:stretch>
        </p:blipFill>
        <p:spPr>
          <a:xfrm>
            <a:off x="3880383" y="977900"/>
            <a:ext cx="1929333" cy="3524250"/>
          </a:xfrm>
          <a:prstGeom prst="rect">
            <a:avLst/>
          </a:prstGeom>
        </p:spPr>
      </p:pic>
      <p:cxnSp>
        <p:nvCxnSpPr>
          <p:cNvPr id="13" name="Straight Arrow Connector 12">
            <a:extLst>
              <a:ext uri="{FF2B5EF4-FFF2-40B4-BE49-F238E27FC236}">
                <a16:creationId xmlns:a16="http://schemas.microsoft.com/office/drawing/2014/main" id="{BDADAC1A-AFF9-B74E-B02F-D9994BD6AB0D}"/>
              </a:ext>
            </a:extLst>
          </p:cNvPr>
          <p:cNvCxnSpPr/>
          <p:nvPr/>
        </p:nvCxnSpPr>
        <p:spPr>
          <a:xfrm>
            <a:off x="5809716" y="3462728"/>
            <a:ext cx="914400" cy="0"/>
          </a:xfrm>
          <a:prstGeom prst="straightConnector1">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BD5953E-48AF-184F-A74C-14E7FD7E47C1}"/>
              </a:ext>
            </a:extLst>
          </p:cNvPr>
          <p:cNvCxnSpPr>
            <a:cxnSpLocks/>
          </p:cNvCxnSpPr>
          <p:nvPr/>
        </p:nvCxnSpPr>
        <p:spPr>
          <a:xfrm>
            <a:off x="2848131" y="3492708"/>
            <a:ext cx="1032253" cy="0"/>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8F066D-77A0-354E-B17E-E74F63DE6081}"/>
              </a:ext>
            </a:extLst>
          </p:cNvPr>
          <p:cNvSpPr txBox="1"/>
          <p:nvPr/>
        </p:nvSpPr>
        <p:spPr>
          <a:xfrm>
            <a:off x="7476721" y="1890035"/>
            <a:ext cx="524656" cy="3293209"/>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D</a:t>
            </a:r>
          </a:p>
          <a:p>
            <a:r>
              <a:rPr lang="en-US" sz="1600" b="1" dirty="0">
                <a:latin typeface="Tahoma" panose="020B0604030504040204" pitchFamily="34" charset="0"/>
                <a:ea typeface="Tahoma" panose="020B0604030504040204" pitchFamily="34" charset="0"/>
                <a:cs typeface="Tahoma" panose="020B0604030504040204" pitchFamily="34" charset="0"/>
              </a:rPr>
              <a:t>E</a:t>
            </a:r>
          </a:p>
          <a:p>
            <a:r>
              <a:rPr lang="en-US" sz="1600" b="1" dirty="0">
                <a:latin typeface="Tahoma" panose="020B0604030504040204" pitchFamily="34" charset="0"/>
                <a:ea typeface="Tahoma" panose="020B0604030504040204" pitchFamily="34" charset="0"/>
                <a:cs typeface="Tahoma" panose="020B0604030504040204" pitchFamily="34" charset="0"/>
              </a:rPr>
              <a:t>C</a:t>
            </a:r>
          </a:p>
          <a:p>
            <a:r>
              <a:rPr lang="en-US" sz="1600" b="1" dirty="0">
                <a:latin typeface="Tahoma" panose="020B0604030504040204" pitchFamily="34" charset="0"/>
                <a:ea typeface="Tahoma" panose="020B0604030504040204" pitchFamily="34" charset="0"/>
                <a:cs typeface="Tahoma" panose="020B0604030504040204" pitchFamily="34" charset="0"/>
              </a:rPr>
              <a:t>E</a:t>
            </a:r>
          </a:p>
          <a:p>
            <a:r>
              <a:rPr lang="en-US" sz="1600" b="1" dirty="0">
                <a:latin typeface="Tahoma" panose="020B0604030504040204" pitchFamily="34" charset="0"/>
                <a:ea typeface="Tahoma" panose="020B0604030504040204" pitchFamily="34" charset="0"/>
                <a:cs typeface="Tahoma" panose="020B0604030504040204" pitchFamily="34" charset="0"/>
              </a:rPr>
              <a:t>N</a:t>
            </a:r>
          </a:p>
          <a:p>
            <a:r>
              <a:rPr lang="en-US" sz="1600" b="1" dirty="0">
                <a:latin typeface="Tahoma" panose="020B0604030504040204" pitchFamily="34" charset="0"/>
                <a:ea typeface="Tahoma" panose="020B0604030504040204" pitchFamily="34" charset="0"/>
                <a:cs typeface="Tahoma" panose="020B0604030504040204" pitchFamily="34" charset="0"/>
              </a:rPr>
              <a:t>T</a:t>
            </a:r>
          </a:p>
          <a:p>
            <a:r>
              <a:rPr lang="en-US" sz="1600" b="1" dirty="0">
                <a:latin typeface="Tahoma" panose="020B0604030504040204" pitchFamily="34" charset="0"/>
                <a:ea typeface="Tahoma" panose="020B0604030504040204" pitchFamily="34" charset="0"/>
                <a:cs typeface="Tahoma" panose="020B0604030504040204" pitchFamily="34" charset="0"/>
              </a:rPr>
              <a:t>R</a:t>
            </a:r>
          </a:p>
          <a:p>
            <a:r>
              <a:rPr lang="en-US" sz="1600" b="1" dirty="0">
                <a:latin typeface="Tahoma" panose="020B0604030504040204" pitchFamily="34" charset="0"/>
                <a:ea typeface="Tahoma" panose="020B0604030504040204" pitchFamily="34" charset="0"/>
                <a:cs typeface="Tahoma" panose="020B0604030504040204" pitchFamily="34" charset="0"/>
              </a:rPr>
              <a:t>A</a:t>
            </a:r>
          </a:p>
          <a:p>
            <a:r>
              <a:rPr lang="en-US" sz="1600" b="1" dirty="0">
                <a:latin typeface="Tahoma" panose="020B0604030504040204" pitchFamily="34" charset="0"/>
                <a:ea typeface="Tahoma" panose="020B0604030504040204" pitchFamily="34" charset="0"/>
                <a:cs typeface="Tahoma" panose="020B0604030504040204" pitchFamily="34" charset="0"/>
              </a:rPr>
              <a:t>L</a:t>
            </a:r>
          </a:p>
          <a:p>
            <a:r>
              <a:rPr lang="en-US" sz="1600" b="1" dirty="0">
                <a:latin typeface="Tahoma" panose="020B0604030504040204" pitchFamily="34" charset="0"/>
                <a:ea typeface="Tahoma" panose="020B0604030504040204" pitchFamily="34" charset="0"/>
                <a:cs typeface="Tahoma" panose="020B0604030504040204" pitchFamily="34" charset="0"/>
              </a:rPr>
              <a:t>I</a:t>
            </a:r>
          </a:p>
          <a:p>
            <a:r>
              <a:rPr lang="en-US" sz="1600" b="1" dirty="0">
                <a:latin typeface="Tahoma" panose="020B0604030504040204" pitchFamily="34" charset="0"/>
                <a:ea typeface="Tahoma" panose="020B0604030504040204" pitchFamily="34" charset="0"/>
                <a:cs typeface="Tahoma" panose="020B0604030504040204" pitchFamily="34" charset="0"/>
              </a:rPr>
              <a:t>Z</a:t>
            </a:r>
          </a:p>
          <a:p>
            <a:r>
              <a:rPr lang="en-US" sz="1600" b="1" dirty="0">
                <a:latin typeface="Tahoma" panose="020B0604030504040204" pitchFamily="34" charset="0"/>
                <a:ea typeface="Tahoma" panose="020B0604030504040204" pitchFamily="34" charset="0"/>
                <a:cs typeface="Tahoma" panose="020B0604030504040204" pitchFamily="34" charset="0"/>
              </a:rPr>
              <a:t>E</a:t>
            </a:r>
          </a:p>
          <a:p>
            <a:r>
              <a:rPr lang="en-US" sz="1600" b="1" dirty="0">
                <a:latin typeface="Tahoma" panose="020B0604030504040204" pitchFamily="34" charset="0"/>
                <a:ea typeface="Tahoma" panose="020B0604030504040204" pitchFamily="34" charset="0"/>
                <a:cs typeface="Tahoma" panose="020B0604030504040204" pitchFamily="34" charset="0"/>
              </a:rPr>
              <a:t>D</a:t>
            </a:r>
          </a:p>
        </p:txBody>
      </p:sp>
      <p:sp>
        <p:nvSpPr>
          <p:cNvPr id="19" name="Rectangle 18">
            <a:extLst>
              <a:ext uri="{FF2B5EF4-FFF2-40B4-BE49-F238E27FC236}">
                <a16:creationId xmlns:a16="http://schemas.microsoft.com/office/drawing/2014/main" id="{19104EB3-9C4F-B846-8504-9F248D2FB9B3}"/>
              </a:ext>
            </a:extLst>
          </p:cNvPr>
          <p:cNvSpPr/>
          <p:nvPr/>
        </p:nvSpPr>
        <p:spPr>
          <a:xfrm>
            <a:off x="2273209" y="1710153"/>
            <a:ext cx="397239" cy="3293209"/>
          </a:xfrm>
          <a:prstGeom prst="rect">
            <a:avLst/>
          </a:prstGeom>
        </p:spPr>
        <p:txBody>
          <a:bodyPr wrap="square">
            <a:spAutoFit/>
          </a:bodyPr>
          <a:lstStyle/>
          <a:p>
            <a:endParaRPr lang="en-US" sz="1600" b="1" dirty="0">
              <a:latin typeface="Tahoma" panose="020B0604030504040204" pitchFamily="34" charset="0"/>
              <a:ea typeface="Tahoma" panose="020B0604030504040204" pitchFamily="34" charset="0"/>
              <a:cs typeface="Tahoma" panose="020B0604030504040204" pitchFamily="34" charset="0"/>
            </a:endParaRPr>
          </a:p>
          <a:p>
            <a:endParaRPr lang="en-US" sz="1600" b="1"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C</a:t>
            </a:r>
          </a:p>
          <a:p>
            <a:r>
              <a:rPr lang="en-US" sz="1600" b="1" dirty="0">
                <a:latin typeface="Tahoma" panose="020B0604030504040204" pitchFamily="34" charset="0"/>
                <a:ea typeface="Tahoma" panose="020B0604030504040204" pitchFamily="34" charset="0"/>
                <a:cs typeface="Tahoma" panose="020B0604030504040204" pitchFamily="34" charset="0"/>
              </a:rPr>
              <a:t>E</a:t>
            </a:r>
          </a:p>
          <a:p>
            <a:r>
              <a:rPr lang="en-US" sz="1600" b="1" dirty="0">
                <a:latin typeface="Tahoma" panose="020B0604030504040204" pitchFamily="34" charset="0"/>
                <a:ea typeface="Tahoma" panose="020B0604030504040204" pitchFamily="34" charset="0"/>
                <a:cs typeface="Tahoma" panose="020B0604030504040204" pitchFamily="34" charset="0"/>
              </a:rPr>
              <a:t>N</a:t>
            </a:r>
          </a:p>
          <a:p>
            <a:r>
              <a:rPr lang="en-US" sz="1600" b="1" dirty="0">
                <a:latin typeface="Tahoma" panose="020B0604030504040204" pitchFamily="34" charset="0"/>
                <a:ea typeface="Tahoma" panose="020B0604030504040204" pitchFamily="34" charset="0"/>
                <a:cs typeface="Tahoma" panose="020B0604030504040204" pitchFamily="34" charset="0"/>
              </a:rPr>
              <a:t>T</a:t>
            </a:r>
          </a:p>
          <a:p>
            <a:r>
              <a:rPr lang="en-US" sz="1600" b="1" dirty="0">
                <a:latin typeface="Tahoma" panose="020B0604030504040204" pitchFamily="34" charset="0"/>
                <a:ea typeface="Tahoma" panose="020B0604030504040204" pitchFamily="34" charset="0"/>
                <a:cs typeface="Tahoma" panose="020B0604030504040204" pitchFamily="34" charset="0"/>
              </a:rPr>
              <a:t>R</a:t>
            </a:r>
          </a:p>
          <a:p>
            <a:r>
              <a:rPr lang="en-US" sz="1600" b="1" dirty="0">
                <a:latin typeface="Tahoma" panose="020B0604030504040204" pitchFamily="34" charset="0"/>
                <a:ea typeface="Tahoma" panose="020B0604030504040204" pitchFamily="34" charset="0"/>
                <a:cs typeface="Tahoma" panose="020B0604030504040204" pitchFamily="34" charset="0"/>
              </a:rPr>
              <a:t>A</a:t>
            </a:r>
          </a:p>
          <a:p>
            <a:r>
              <a:rPr lang="en-US" sz="1600" b="1" dirty="0">
                <a:latin typeface="Tahoma" panose="020B0604030504040204" pitchFamily="34" charset="0"/>
                <a:ea typeface="Tahoma" panose="020B0604030504040204" pitchFamily="34" charset="0"/>
                <a:cs typeface="Tahoma" panose="020B0604030504040204" pitchFamily="34" charset="0"/>
              </a:rPr>
              <a:t>L</a:t>
            </a:r>
          </a:p>
          <a:p>
            <a:r>
              <a:rPr lang="en-US" sz="1600" b="1" dirty="0">
                <a:latin typeface="Tahoma" panose="020B0604030504040204" pitchFamily="34" charset="0"/>
                <a:ea typeface="Tahoma" panose="020B0604030504040204" pitchFamily="34" charset="0"/>
                <a:cs typeface="Tahoma" panose="020B0604030504040204" pitchFamily="34" charset="0"/>
              </a:rPr>
              <a:t>I</a:t>
            </a:r>
          </a:p>
          <a:p>
            <a:r>
              <a:rPr lang="en-US" sz="1600" b="1" dirty="0">
                <a:latin typeface="Tahoma" panose="020B0604030504040204" pitchFamily="34" charset="0"/>
                <a:ea typeface="Tahoma" panose="020B0604030504040204" pitchFamily="34" charset="0"/>
                <a:cs typeface="Tahoma" panose="020B0604030504040204" pitchFamily="34" charset="0"/>
              </a:rPr>
              <a:t>Z</a:t>
            </a:r>
          </a:p>
          <a:p>
            <a:r>
              <a:rPr lang="en-US" sz="1600" b="1" dirty="0">
                <a:latin typeface="Tahoma" panose="020B0604030504040204" pitchFamily="34" charset="0"/>
                <a:ea typeface="Tahoma" panose="020B0604030504040204" pitchFamily="34" charset="0"/>
                <a:cs typeface="Tahoma" panose="020B0604030504040204" pitchFamily="34" charset="0"/>
              </a:rPr>
              <a:t>E</a:t>
            </a:r>
          </a:p>
          <a:p>
            <a:r>
              <a:rPr lang="en-US" sz="1600" b="1" dirty="0">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383295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Unity and Contextuality</a:t>
            </a:r>
          </a:p>
        </p:txBody>
      </p:sp>
      <p:sp>
        <p:nvSpPr>
          <p:cNvPr id="11" name="Rectangle 3">
            <a:extLst>
              <a:ext uri="{FF2B5EF4-FFF2-40B4-BE49-F238E27FC236}">
                <a16:creationId xmlns:a16="http://schemas.microsoft.com/office/drawing/2014/main" id="{8F5F02A1-57AD-494D-B91E-0387547F8674}"/>
              </a:ext>
            </a:extLst>
          </p:cNvPr>
          <p:cNvSpPr>
            <a:spLocks noGrp="1" noChangeArrowheads="1"/>
          </p:cNvSpPr>
          <p:nvPr>
            <p:ph idx="1"/>
          </p:nvPr>
        </p:nvSpPr>
        <p:spPr>
          <a:xfrm>
            <a:off x="1470910" y="1340546"/>
            <a:ext cx="6400800" cy="3394472"/>
          </a:xfrm>
        </p:spPr>
        <p:txBody>
          <a:bodyPr/>
          <a:lstStyle/>
          <a:p>
            <a:pPr eaLnBrk="1" hangingPunct="1">
              <a:buNone/>
            </a:pPr>
            <a:endParaRPr lang="en-US" dirty="0">
              <a:solidFill>
                <a:schemeClr val="accent5">
                  <a:lumMod val="25000"/>
                </a:schemeClr>
              </a:solidFill>
            </a:endParaRPr>
          </a:p>
          <a:p>
            <a:pPr marL="642938" lvl="1" indent="-342900"/>
            <a:endParaRPr lang="en-US" dirty="0">
              <a:solidFill>
                <a:schemeClr val="accent5">
                  <a:lumMod val="25000"/>
                </a:schemeClr>
              </a:solidFill>
            </a:endParaRPr>
          </a:p>
          <a:p>
            <a:pPr marL="814388" lvl="2" indent="-214313"/>
            <a:endParaRPr lang="en-US" dirty="0">
              <a:solidFill>
                <a:schemeClr val="accent5">
                  <a:lumMod val="25000"/>
                </a:schemeClr>
              </a:solidFill>
            </a:endParaRPr>
          </a:p>
          <a:p>
            <a:pPr lvl="1" eaLnBrk="1" hangingPunct="1">
              <a:buFontTx/>
              <a:buNone/>
            </a:pPr>
            <a:endParaRPr lang="en-US" dirty="0">
              <a:solidFill>
                <a:schemeClr val="accent5">
                  <a:lumMod val="25000"/>
                </a:schemeClr>
              </a:solidFill>
            </a:endParaRPr>
          </a:p>
        </p:txBody>
      </p:sp>
      <p:graphicFrame>
        <p:nvGraphicFramePr>
          <p:cNvPr id="14" name="Table 13">
            <a:extLst>
              <a:ext uri="{FF2B5EF4-FFF2-40B4-BE49-F238E27FC236}">
                <a16:creationId xmlns:a16="http://schemas.microsoft.com/office/drawing/2014/main" id="{3E8A8859-B834-4E48-A559-C1F6AD8A7158}"/>
              </a:ext>
            </a:extLst>
          </p:cNvPr>
          <p:cNvGraphicFramePr>
            <a:graphicFrameLocks noGrp="1"/>
          </p:cNvGraphicFramePr>
          <p:nvPr>
            <p:extLst>
              <p:ext uri="{D42A27DB-BD31-4B8C-83A1-F6EECF244321}">
                <p14:modId xmlns:p14="http://schemas.microsoft.com/office/powerpoint/2010/main" val="1424482118"/>
              </p:ext>
            </p:extLst>
          </p:nvPr>
        </p:nvGraphicFramePr>
        <p:xfrm>
          <a:off x="809469" y="1282824"/>
          <a:ext cx="7315201" cy="385572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2366947">
                  <a:extLst>
                    <a:ext uri="{9D8B030D-6E8A-4147-A177-3AD203B41FA5}">
                      <a16:colId xmlns:a16="http://schemas.microsoft.com/office/drawing/2014/main" val="20002"/>
                    </a:ext>
                  </a:extLst>
                </a:gridCol>
                <a:gridCol w="1199214">
                  <a:extLst>
                    <a:ext uri="{9D8B030D-6E8A-4147-A177-3AD203B41FA5}">
                      <a16:colId xmlns:a16="http://schemas.microsoft.com/office/drawing/2014/main" val="20003"/>
                    </a:ext>
                  </a:extLst>
                </a:gridCol>
              </a:tblGrid>
              <a:tr h="1644588">
                <a:tc rowSpan="2">
                  <a:txBody>
                    <a:bodyPr/>
                    <a:lstStyle/>
                    <a:p>
                      <a:pPr algn="ctr"/>
                      <a:r>
                        <a:rPr lang="en-US" sz="2800" b="1" i="0" dirty="0">
                          <a:solidFill>
                            <a:schemeClr val="tx1"/>
                          </a:solidFill>
                          <a:latin typeface="Garamond Bold"/>
                        </a:rPr>
                        <a:t>Unity</a:t>
                      </a:r>
                    </a:p>
                    <a:p>
                      <a:pPr algn="ctr"/>
                      <a:r>
                        <a:rPr lang="en-US" sz="3200" dirty="0">
                          <a:solidFill>
                            <a:schemeClr val="tx1"/>
                          </a:solidFill>
                        </a:rPr>
                        <a:t>[</a:t>
                      </a:r>
                      <a:r>
                        <a:rPr lang="en-US" sz="3200" dirty="0">
                          <a:solidFill>
                            <a:srgbClr val="0000FF"/>
                          </a:solidFill>
                        </a:rPr>
                        <a:t>Sameness</a:t>
                      </a:r>
                      <a:r>
                        <a:rPr lang="en-US" sz="2800" dirty="0">
                          <a:solidFill>
                            <a:schemeClr val="tx1"/>
                          </a:solidFill>
                        </a:rPr>
                        <a:t>]</a:t>
                      </a:r>
                    </a:p>
                  </a:txBody>
                  <a:tcPr marL="68580" marR="68580" marT="34290" marB="34290" vert="vert270">
                    <a:solidFill>
                      <a:schemeClr val="accent5">
                        <a:lumMod val="20000"/>
                        <a:lumOff val="80000"/>
                      </a:schemeClr>
                    </a:solidFill>
                  </a:tcPr>
                </a:tc>
                <a:tc>
                  <a:txBody>
                    <a:bodyPr/>
                    <a:lstStyle/>
                    <a:p>
                      <a:r>
                        <a:rPr lang="en-US" sz="2000" b="1" i="0" dirty="0">
                          <a:solidFill>
                            <a:schemeClr val="tx1"/>
                          </a:solidFill>
                          <a:latin typeface="Garamond Bold"/>
                        </a:rPr>
                        <a:t>[+]</a:t>
                      </a:r>
                      <a:endParaRPr lang="en-US" sz="1000" b="1" i="0" dirty="0">
                        <a:solidFill>
                          <a:schemeClr val="tx1"/>
                        </a:solidFill>
                        <a:latin typeface="Garamond Bold"/>
                      </a:endParaRPr>
                    </a:p>
                    <a:p>
                      <a:pPr>
                        <a:buFont typeface="Arial"/>
                        <a:buChar char="•"/>
                      </a:pPr>
                      <a:r>
                        <a:rPr lang="en-US" sz="2400" dirty="0">
                          <a:solidFill>
                            <a:schemeClr val="tx1"/>
                          </a:solidFill>
                        </a:rPr>
                        <a:t>Shared belief and         practice</a:t>
                      </a:r>
                    </a:p>
                    <a:p>
                      <a:pPr>
                        <a:buFont typeface="Arial"/>
                        <a:buChar char="•"/>
                      </a:pPr>
                      <a:r>
                        <a:rPr lang="en-US" sz="2400" dirty="0">
                          <a:solidFill>
                            <a:schemeClr val="tx1"/>
                          </a:solidFill>
                        </a:rPr>
                        <a:t>Agreement</a:t>
                      </a:r>
                    </a:p>
                    <a:p>
                      <a:pPr>
                        <a:buFont typeface="Arial"/>
                        <a:buChar char="•"/>
                      </a:pPr>
                      <a:r>
                        <a:rPr lang="en-US" sz="2400" dirty="0">
                          <a:solidFill>
                            <a:schemeClr val="tx1"/>
                          </a:solidFill>
                        </a:rPr>
                        <a:t>Clarity</a:t>
                      </a:r>
                    </a:p>
                  </a:txBody>
                  <a:tcPr marL="68580" marR="68580" marT="34290" marB="34290">
                    <a:solidFill>
                      <a:schemeClr val="bg2"/>
                    </a:solidFill>
                  </a:tcPr>
                </a:tc>
                <a:tc>
                  <a:txBody>
                    <a:bodyPr/>
                    <a:lstStyle/>
                    <a:p>
                      <a:pPr algn="r"/>
                      <a:r>
                        <a:rPr lang="en-US" sz="1800" b="1" i="0" dirty="0">
                          <a:solidFill>
                            <a:schemeClr val="tx1"/>
                          </a:solidFill>
                          <a:latin typeface="Garamond Bold"/>
                        </a:rPr>
                        <a:t>[+]</a:t>
                      </a:r>
                      <a:endParaRPr lang="en-US" sz="800" b="1" i="0" dirty="0">
                        <a:solidFill>
                          <a:schemeClr val="tx1"/>
                        </a:solidFill>
                        <a:latin typeface="Garamond Bold"/>
                      </a:endParaRPr>
                    </a:p>
                    <a:p>
                      <a:pPr algn="l">
                        <a:buFont typeface="Arial"/>
                        <a:buChar char="•"/>
                      </a:pPr>
                      <a:r>
                        <a:rPr lang="en-US" sz="2400" dirty="0">
                          <a:solidFill>
                            <a:schemeClr val="tx1"/>
                          </a:solidFill>
                        </a:rPr>
                        <a:t>Shared identity and purpose</a:t>
                      </a:r>
                    </a:p>
                    <a:p>
                      <a:pPr algn="l">
                        <a:buFont typeface="Arial"/>
                        <a:buChar char="•"/>
                      </a:pPr>
                      <a:r>
                        <a:rPr lang="en-US" sz="2400" dirty="0">
                          <a:solidFill>
                            <a:schemeClr val="tx1"/>
                          </a:solidFill>
                        </a:rPr>
                        <a:t>Inclusive</a:t>
                      </a:r>
                    </a:p>
                    <a:p>
                      <a:pPr algn="l">
                        <a:buFont typeface="Arial"/>
                        <a:buChar char="•"/>
                      </a:pPr>
                      <a:r>
                        <a:rPr lang="en-US" sz="2400" dirty="0">
                          <a:solidFill>
                            <a:schemeClr val="tx1"/>
                          </a:solidFill>
                        </a:rPr>
                        <a:t>Responsive</a:t>
                      </a:r>
                    </a:p>
                  </a:txBody>
                  <a:tcPr marL="68580" marR="68580" marT="34290" marB="34290">
                    <a:solidFill>
                      <a:schemeClr val="bg2"/>
                    </a:solidFill>
                  </a:tcPr>
                </a:tc>
                <a:tc rowSpan="2">
                  <a:txBody>
                    <a:bodyPr/>
                    <a:lstStyle/>
                    <a:p>
                      <a:pPr algn="ctr"/>
                      <a:r>
                        <a:rPr lang="en-US" sz="2800" b="1" i="0" dirty="0">
                          <a:solidFill>
                            <a:schemeClr val="tx1"/>
                          </a:solidFill>
                          <a:latin typeface="Garamond Bold"/>
                        </a:rPr>
                        <a:t>Contextuality</a:t>
                      </a:r>
                    </a:p>
                    <a:p>
                      <a:pPr algn="ctr"/>
                      <a:r>
                        <a:rPr lang="en-US" sz="2800" dirty="0">
                          <a:solidFill>
                            <a:schemeClr val="tx1"/>
                          </a:solidFill>
                        </a:rPr>
                        <a:t>[</a:t>
                      </a:r>
                      <a:r>
                        <a:rPr lang="en-US" sz="2800" dirty="0">
                          <a:solidFill>
                            <a:srgbClr val="0000FF"/>
                          </a:solidFill>
                        </a:rPr>
                        <a:t>Difference</a:t>
                      </a:r>
                      <a:r>
                        <a:rPr lang="en-US" sz="2800" dirty="0">
                          <a:solidFill>
                            <a:schemeClr val="tx1"/>
                          </a:solidFill>
                        </a:rPr>
                        <a:t>]</a:t>
                      </a:r>
                    </a:p>
                  </a:txBody>
                  <a:tcPr marL="68580" marR="68580" marT="34290" marB="34290" vert="vert">
                    <a:solidFill>
                      <a:schemeClr val="accent5">
                        <a:lumMod val="20000"/>
                        <a:lumOff val="80000"/>
                      </a:schemeClr>
                    </a:solidFill>
                  </a:tcPr>
                </a:tc>
                <a:extLst>
                  <a:ext uri="{0D108BD9-81ED-4DB2-BD59-A6C34878D82A}">
                    <a16:rowId xmlns:a16="http://schemas.microsoft.com/office/drawing/2014/main" val="10000"/>
                  </a:ext>
                </a:extLst>
              </a:tr>
              <a:tr h="1644588">
                <a:tc vMerge="1">
                  <a:txBody>
                    <a:bodyPr/>
                    <a:lstStyle/>
                    <a:p>
                      <a:endParaRPr lang="en-US"/>
                    </a:p>
                  </a:txBody>
                  <a:tcPr/>
                </a:tc>
                <a:tc>
                  <a:txBody>
                    <a:bodyPr/>
                    <a:lstStyle/>
                    <a:p>
                      <a:endParaRPr lang="en-US" sz="800" b="1" i="0" dirty="0">
                        <a:solidFill>
                          <a:schemeClr val="tx1"/>
                        </a:solidFill>
                        <a:latin typeface="Garamond Bold"/>
                      </a:endParaRPr>
                    </a:p>
                    <a:p>
                      <a:pPr>
                        <a:buFont typeface="Arial"/>
                        <a:buChar char="•"/>
                      </a:pPr>
                      <a:r>
                        <a:rPr lang="en-US" sz="2400" b="1" dirty="0">
                          <a:solidFill>
                            <a:schemeClr val="tx1"/>
                          </a:solidFill>
                        </a:rPr>
                        <a:t>Exclusive</a:t>
                      </a:r>
                    </a:p>
                    <a:p>
                      <a:pPr>
                        <a:buFont typeface="Arial"/>
                        <a:buChar char="•"/>
                      </a:pPr>
                      <a:r>
                        <a:rPr lang="en-US" sz="2400" b="1" dirty="0">
                          <a:solidFill>
                            <a:schemeClr val="tx1"/>
                          </a:solidFill>
                        </a:rPr>
                        <a:t>Rigid</a:t>
                      </a:r>
                    </a:p>
                    <a:p>
                      <a:pPr>
                        <a:buFont typeface="Arial"/>
                        <a:buChar char="•"/>
                      </a:pPr>
                      <a:endParaRPr lang="en-US" sz="2400" b="1" dirty="0">
                        <a:solidFill>
                          <a:schemeClr val="tx1"/>
                        </a:solidFill>
                      </a:endParaRPr>
                    </a:p>
                    <a:p>
                      <a:pPr>
                        <a:buFont typeface="Arial"/>
                        <a:buNone/>
                      </a:pPr>
                      <a:endParaRPr lang="en-US" sz="2400" b="1" dirty="0">
                        <a:solidFill>
                          <a:schemeClr val="tx1"/>
                        </a:solidFill>
                      </a:endParaRPr>
                    </a:p>
                    <a:p>
                      <a:pPr>
                        <a:buFont typeface="Arial"/>
                        <a:buNone/>
                      </a:pPr>
                      <a:r>
                        <a:rPr lang="en-US" sz="2400" b="1" dirty="0">
                          <a:solidFill>
                            <a:schemeClr val="tx1"/>
                          </a:solidFill>
                        </a:rPr>
                        <a:t>[-]</a:t>
                      </a:r>
                    </a:p>
                  </a:txBody>
                  <a:tcPr marL="68580" marR="68580" marT="34290" marB="34290">
                    <a:solidFill>
                      <a:schemeClr val="bg1">
                        <a:lumMod val="65000"/>
                      </a:schemeClr>
                    </a:solidFill>
                  </a:tcPr>
                </a:tc>
                <a:tc>
                  <a:txBody>
                    <a:bodyPr/>
                    <a:lstStyle/>
                    <a:p>
                      <a:endParaRPr lang="en-US" sz="800" b="1" i="0" dirty="0">
                        <a:solidFill>
                          <a:schemeClr val="tx1"/>
                        </a:solidFill>
                        <a:latin typeface="Garamond Bold"/>
                      </a:endParaRPr>
                    </a:p>
                    <a:p>
                      <a:pPr>
                        <a:buFont typeface="Arial"/>
                        <a:buChar char="•"/>
                      </a:pPr>
                      <a:r>
                        <a:rPr lang="en-US" sz="2400" b="1" dirty="0">
                          <a:solidFill>
                            <a:schemeClr val="tx1"/>
                          </a:solidFill>
                        </a:rPr>
                        <a:t>Lack of clarity</a:t>
                      </a:r>
                    </a:p>
                    <a:p>
                      <a:pPr>
                        <a:buFont typeface="Arial"/>
                        <a:buChar char="•"/>
                      </a:pPr>
                      <a:r>
                        <a:rPr lang="en-US" sz="2400" b="1" dirty="0">
                          <a:solidFill>
                            <a:schemeClr val="tx1"/>
                          </a:solidFill>
                        </a:rPr>
                        <a:t>Lack</a:t>
                      </a:r>
                      <a:r>
                        <a:rPr lang="en-US" sz="2400" b="1" baseline="0" dirty="0">
                          <a:solidFill>
                            <a:schemeClr val="tx1"/>
                          </a:solidFill>
                        </a:rPr>
                        <a:t> of boundaries</a:t>
                      </a:r>
                    </a:p>
                    <a:p>
                      <a:pPr>
                        <a:buFont typeface="Arial"/>
                        <a:buChar char="•"/>
                      </a:pPr>
                      <a:endParaRPr lang="en-US" sz="2400" b="1" baseline="0" dirty="0">
                        <a:solidFill>
                          <a:schemeClr val="tx1"/>
                        </a:solidFill>
                      </a:endParaRPr>
                    </a:p>
                    <a:p>
                      <a:pPr algn="r">
                        <a:buFont typeface="Arial"/>
                        <a:buNone/>
                      </a:pPr>
                      <a:r>
                        <a:rPr lang="en-US" sz="2400" b="1" baseline="0" dirty="0">
                          <a:solidFill>
                            <a:schemeClr val="tx1"/>
                          </a:solidFill>
                        </a:rPr>
                        <a:t>[-]</a:t>
                      </a:r>
                      <a:endParaRPr lang="en-US" sz="800" b="1" dirty="0">
                        <a:solidFill>
                          <a:schemeClr val="tx1"/>
                        </a:solidFill>
                      </a:endParaRPr>
                    </a:p>
                  </a:txBody>
                  <a:tcPr marL="68580" marR="68580" marT="34290" marB="34290">
                    <a:solidFill>
                      <a:schemeClr val="bg1">
                        <a:lumMod val="65000"/>
                      </a:schemeClr>
                    </a:solidFill>
                  </a:tcPr>
                </a:tc>
                <a:tc vMerge="1">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4449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447261" y="1036360"/>
            <a:ext cx="8189843" cy="3535640"/>
          </a:xfrm>
        </p:spPr>
        <p:txBody>
          <a:bodyPr>
            <a:noAutofit/>
          </a:bodyPr>
          <a:lstStyle/>
          <a:p>
            <a:pPr marL="0" indent="0">
              <a:buNone/>
            </a:pPr>
            <a:endParaRPr lang="en-US" sz="36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mj-lt"/>
              <a:buAutoNum type="arabicPeriod"/>
            </a:pPr>
            <a:r>
              <a:rPr lang="en-US" sz="36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Which side of the polarity must the UMC now lean into in order to live into its next guiding story?</a:t>
            </a:r>
          </a:p>
          <a:p>
            <a:pPr marL="0" indent="0">
              <a:buNone/>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Choices for GC 2019</a:t>
            </a:r>
          </a:p>
        </p:txBody>
      </p:sp>
    </p:spTree>
    <p:extLst>
      <p:ext uri="{BB962C8B-B14F-4D97-AF65-F5344CB8AC3E}">
        <p14:creationId xmlns:p14="http://schemas.microsoft.com/office/powerpoint/2010/main" val="71391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447261" y="1036360"/>
            <a:ext cx="8189843" cy="3535640"/>
          </a:xfrm>
        </p:spPr>
        <p:txBody>
          <a:bodyPr>
            <a:noAutofit/>
          </a:bodyPr>
          <a:lstStyle/>
          <a:p>
            <a:pPr marL="0" indent="0">
              <a:buNone/>
            </a:pPr>
            <a:endParaRPr lang="en-US" sz="36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startAt="2"/>
            </a:pPr>
            <a:r>
              <a:rPr lang="en-US" sz="315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	Which mission must the church now choose to pursue? (Who are you choosing for?)</a:t>
            </a:r>
          </a:p>
          <a:p>
            <a:pPr lvl="2"/>
            <a:r>
              <a:rPr lang="en-US" sz="315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The Public Mission</a:t>
            </a:r>
          </a:p>
          <a:p>
            <a:pPr lvl="2"/>
            <a:r>
              <a:rPr lang="en-US" sz="315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The Private Mission</a:t>
            </a:r>
          </a:p>
          <a:p>
            <a:pPr marL="0" indent="0">
              <a:buNone/>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Choices for GC 2019</a:t>
            </a:r>
          </a:p>
        </p:txBody>
      </p:sp>
    </p:spTree>
    <p:extLst>
      <p:ext uri="{BB962C8B-B14F-4D97-AF65-F5344CB8AC3E}">
        <p14:creationId xmlns:p14="http://schemas.microsoft.com/office/powerpoint/2010/main" val="2582560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F1DD8-8154-5F4F-982A-E2DAB14EF11B}"/>
              </a:ext>
            </a:extLst>
          </p:cNvPr>
          <p:cNvSpPr>
            <a:spLocks noGrp="1"/>
          </p:cNvSpPr>
          <p:nvPr>
            <p:ph idx="1"/>
          </p:nvPr>
        </p:nvSpPr>
        <p:spPr>
          <a:xfrm>
            <a:off x="855842" y="952851"/>
            <a:ext cx="7451921" cy="4699417"/>
          </a:xfrm>
        </p:spPr>
        <p:txBody>
          <a:bodyPr>
            <a:noAutofit/>
          </a:bodyPr>
          <a:lstStyle/>
          <a:p>
            <a:pPr marL="0" indent="0">
              <a:buNone/>
            </a:pPr>
            <a:r>
              <a:rPr lang="en-US" sz="2900" i="1" dirty="0">
                <a:latin typeface="Tahoma"/>
                <a:cs typeface="Tahoma"/>
              </a:rPr>
              <a:t>The Council of Bishops (COB) has voted by an overwhelming majority to share the work done by the Commission on a Way Forward on the three plans and to recommend the One Church Plan.  </a:t>
            </a:r>
          </a:p>
          <a:p>
            <a:pPr marL="0" indent="0">
              <a:buNone/>
            </a:pPr>
            <a:endParaRPr lang="en-US" sz="2900" dirty="0">
              <a:latin typeface="Tahoma"/>
              <a:cs typeface="Tahoma"/>
            </a:endParaRPr>
          </a:p>
          <a:p>
            <a:pPr marL="0" indent="0">
              <a:buNone/>
            </a:pPr>
            <a:r>
              <a:rPr lang="en-US" sz="2900" i="1" dirty="0">
                <a:latin typeface="Tahoma"/>
                <a:cs typeface="Tahoma"/>
              </a:rPr>
              <a:t>The One Church Plan will be placed before the General Conference for legislative action.</a:t>
            </a:r>
            <a:endParaRPr lang="en-US" sz="2900" dirty="0">
              <a:latin typeface="Tahoma"/>
              <a:cs typeface="Tahoma"/>
            </a:endParaRPr>
          </a:p>
          <a:p>
            <a:pPr marL="0" indent="0">
              <a:buNone/>
            </a:pPr>
            <a:r>
              <a:rPr lang="en-US" sz="2900" i="1" dirty="0">
                <a:latin typeface="Tahoma"/>
                <a:cs typeface="Tahoma"/>
              </a:rPr>
              <a:t> </a:t>
            </a:r>
            <a:endParaRPr lang="en-US" sz="2900" dirty="0">
              <a:latin typeface="Tahoma"/>
              <a:cs typeface="Tahoma"/>
            </a:endParaRPr>
          </a:p>
        </p:txBody>
      </p:sp>
    </p:spTree>
    <p:extLst>
      <p:ext uri="{BB962C8B-B14F-4D97-AF65-F5344CB8AC3E}">
        <p14:creationId xmlns:p14="http://schemas.microsoft.com/office/powerpoint/2010/main" val="276802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F1DD8-8154-5F4F-982A-E2DAB14EF11B}"/>
              </a:ext>
            </a:extLst>
          </p:cNvPr>
          <p:cNvSpPr>
            <a:spLocks noGrp="1"/>
          </p:cNvSpPr>
          <p:nvPr>
            <p:ph idx="1"/>
          </p:nvPr>
        </p:nvSpPr>
        <p:spPr>
          <a:xfrm>
            <a:off x="912467" y="952849"/>
            <a:ext cx="7411475" cy="4699417"/>
          </a:xfrm>
        </p:spPr>
        <p:txBody>
          <a:bodyPr>
            <a:normAutofit/>
          </a:bodyPr>
          <a:lstStyle/>
          <a:p>
            <a:pPr marL="0" indent="0">
              <a:buNone/>
            </a:pPr>
            <a:r>
              <a:rPr lang="en-US" sz="2900" i="1" dirty="0">
                <a:latin typeface="Tahoma"/>
                <a:cs typeface="Tahoma"/>
              </a:rPr>
              <a:t>To honor the work of the commission, and in service to the delegates to the 2019 Special Session of the General Conference, the COB will also provide supplemental materials that include a historical narrative with disciplinary implications related to the connectional conference plan and the traditionalist plan.  </a:t>
            </a:r>
            <a:endParaRPr lang="en-US" sz="2900" dirty="0">
              <a:latin typeface="Tahoma"/>
              <a:cs typeface="Tahoma"/>
            </a:endParaRPr>
          </a:p>
        </p:txBody>
      </p:sp>
    </p:spTree>
    <p:extLst>
      <p:ext uri="{BB962C8B-B14F-4D97-AF65-F5344CB8AC3E}">
        <p14:creationId xmlns:p14="http://schemas.microsoft.com/office/powerpoint/2010/main" val="134540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F1DD8-8154-5F4F-982A-E2DAB14EF11B}"/>
              </a:ext>
            </a:extLst>
          </p:cNvPr>
          <p:cNvSpPr>
            <a:spLocks noGrp="1"/>
          </p:cNvSpPr>
          <p:nvPr>
            <p:ph idx="1"/>
          </p:nvPr>
        </p:nvSpPr>
        <p:spPr>
          <a:xfrm>
            <a:off x="896289" y="1528793"/>
            <a:ext cx="7233509" cy="3071923"/>
          </a:xfrm>
        </p:spPr>
        <p:txBody>
          <a:bodyPr>
            <a:normAutofit/>
          </a:bodyPr>
          <a:lstStyle/>
          <a:p>
            <a:pPr marL="0" indent="0">
              <a:buNone/>
            </a:pPr>
            <a:r>
              <a:rPr lang="en-US" sz="2900" i="1" dirty="0">
                <a:latin typeface="Tahoma"/>
                <a:cs typeface="Tahoma"/>
              </a:rPr>
              <a:t>The recommendation adopted by the COB reflects the wide diversity of theological perspectives and the global nature of The United Methodist Church as the best way forward for our future as a denomination.</a:t>
            </a:r>
            <a:endParaRPr lang="en-US" sz="2900" dirty="0">
              <a:latin typeface="Tahoma"/>
              <a:cs typeface="Tahoma"/>
            </a:endParaRPr>
          </a:p>
          <a:p>
            <a:pPr marL="0" indent="0">
              <a:buNone/>
            </a:pPr>
            <a:endParaRPr lang="en-US" sz="2900" dirty="0">
              <a:latin typeface="Tahoma"/>
              <a:cs typeface="Tahoma"/>
            </a:endParaRPr>
          </a:p>
        </p:txBody>
      </p:sp>
    </p:spTree>
    <p:extLst>
      <p:ext uri="{BB962C8B-B14F-4D97-AF65-F5344CB8AC3E}">
        <p14:creationId xmlns:p14="http://schemas.microsoft.com/office/powerpoint/2010/main" val="6523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108146" y="213326"/>
            <a:ext cx="6600767" cy="765313"/>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a:ea typeface="+mj-ea"/>
                <a:cs typeface="Tahoma"/>
              </a:rPr>
              <a:t>THE ISSUES BEFORE US</a:t>
            </a:r>
          </a:p>
        </p:txBody>
      </p:sp>
      <p:sp>
        <p:nvSpPr>
          <p:cNvPr id="2" name="Rectangle 1">
            <a:extLst>
              <a:ext uri="{FF2B5EF4-FFF2-40B4-BE49-F238E27FC236}">
                <a16:creationId xmlns:a16="http://schemas.microsoft.com/office/drawing/2014/main" id="{46AA3223-42BA-794D-BDC0-E14D095FF5D6}"/>
              </a:ext>
            </a:extLst>
          </p:cNvPr>
          <p:cNvSpPr/>
          <p:nvPr/>
        </p:nvSpPr>
        <p:spPr>
          <a:xfrm>
            <a:off x="278297" y="978639"/>
            <a:ext cx="8344956" cy="3416320"/>
          </a:xfrm>
          <a:prstGeom prst="rect">
            <a:avLst/>
          </a:prstGeom>
        </p:spPr>
        <p:txBody>
          <a:bodyPr wrap="square">
            <a:spAutoFit/>
          </a:bodyPr>
          <a:lstStyle/>
          <a:p>
            <a:pPr marL="571500" indent="-571500">
              <a:buFont typeface="Arial" panose="020B0604020202020204" pitchFamily="34" charset="0"/>
              <a:buChar char="•"/>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Disagreement about P 161.G</a:t>
            </a:r>
          </a:p>
          <a:p>
            <a:pPr marL="571500" lvl="0" indent="-5715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Same Sex Marriage</a:t>
            </a:r>
          </a:p>
          <a:p>
            <a:pPr marL="571500" lvl="0" indent="-5715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Ordination of self-avowed practicing homosexual persons</a:t>
            </a:r>
          </a:p>
          <a:p>
            <a:pPr marL="571500" indent="-571500">
              <a:buFont typeface="Arial" panose="020B0604020202020204" pitchFamily="34" charset="0"/>
              <a:buChar char="•"/>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835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3792279" y="235734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spTree>
    <p:extLst>
      <p:ext uri="{BB962C8B-B14F-4D97-AF65-F5344CB8AC3E}">
        <p14:creationId xmlns:p14="http://schemas.microsoft.com/office/powerpoint/2010/main" val="2926263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r>
              <a:rPr lang="en-US" sz="3600" dirty="0">
                <a:solidFill>
                  <a:srgbClr val="000000"/>
                </a:solidFill>
                <a:latin typeface="Tahoma"/>
                <a:cs typeface="Tahoma"/>
              </a:rPr>
              <a:t>Recognizes the diverse theological and scriptural understandings of our global church</a:t>
            </a:r>
          </a:p>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Provides generous unity for conferences, churches, and pastors</a:t>
            </a: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pic>
        <p:nvPicPr>
          <p:cNvPr id="2" name="Picture 1"/>
          <p:cNvPicPr>
            <a:picLocks noChangeAspect="1"/>
          </p:cNvPicPr>
          <p:nvPr/>
        </p:nvPicPr>
        <p:blipFill>
          <a:blip r:embed="rId3"/>
          <a:stretch>
            <a:fillRect/>
          </a:stretch>
        </p:blipFill>
        <p:spPr>
          <a:xfrm>
            <a:off x="394752" y="1042651"/>
            <a:ext cx="454630" cy="454630"/>
          </a:xfrm>
          <a:prstGeom prst="rect">
            <a:avLst/>
          </a:prstGeom>
        </p:spPr>
      </p:pic>
      <p:pic>
        <p:nvPicPr>
          <p:cNvPr id="8" name="Picture 7"/>
          <p:cNvPicPr>
            <a:picLocks noChangeAspect="1"/>
          </p:cNvPicPr>
          <p:nvPr/>
        </p:nvPicPr>
        <p:blipFill>
          <a:blip r:embed="rId3"/>
          <a:stretch>
            <a:fillRect/>
          </a:stretch>
        </p:blipFill>
        <p:spPr>
          <a:xfrm>
            <a:off x="394752" y="3201086"/>
            <a:ext cx="454630" cy="454630"/>
          </a:xfrm>
          <a:prstGeom prst="rect">
            <a:avLst/>
          </a:prstGeom>
        </p:spPr>
      </p:pic>
    </p:spTree>
    <p:extLst>
      <p:ext uri="{BB962C8B-B14F-4D97-AF65-F5344CB8AC3E}">
        <p14:creationId xmlns:p14="http://schemas.microsoft.com/office/powerpoint/2010/main" val="397574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161288"/>
            <a:ext cx="7749593" cy="3293820"/>
          </a:xfrm>
        </p:spPr>
        <p:txBody>
          <a:bodyPr>
            <a:noAutofit/>
          </a:bodyPr>
          <a:lstStyle/>
          <a:p>
            <a:pPr marL="0" indent="0">
              <a:buNone/>
            </a:pPr>
            <a:r>
              <a:rPr lang="en-US" sz="3600" dirty="0">
                <a:solidFill>
                  <a:srgbClr val="000000"/>
                </a:solidFill>
                <a:latin typeface="Tahoma"/>
                <a:cs typeface="Tahoma"/>
              </a:rPr>
              <a:t>Removes the restrictive language from our current </a:t>
            </a:r>
            <a:r>
              <a:rPr lang="en-US" sz="3600" i="1" dirty="0">
                <a:solidFill>
                  <a:srgbClr val="000000"/>
                </a:solidFill>
                <a:latin typeface="Tahoma"/>
                <a:cs typeface="Tahoma"/>
              </a:rPr>
              <a:t>Book of Discipline.</a:t>
            </a:r>
            <a:endParaRPr lang="en-US" sz="3600" dirty="0">
              <a:solidFill>
                <a:srgbClr val="000000"/>
              </a:solidFill>
              <a:latin typeface="Tahoma"/>
              <a:cs typeface="Tahoma"/>
            </a:endParaRPr>
          </a:p>
          <a:p>
            <a:pPr marL="0" indent="0">
              <a:buNone/>
            </a:pPr>
            <a:endParaRPr lang="en-US" sz="4400" dirty="0">
              <a:solidFill>
                <a:srgbClr val="000000"/>
              </a:solidFill>
              <a:latin typeface="Tahoma"/>
              <a:cs typeface="Tahoma"/>
            </a:endParaRPr>
          </a:p>
          <a:p>
            <a:pPr marL="0" indent="0">
              <a:buNone/>
            </a:pPr>
            <a:r>
              <a:rPr lang="en-US" sz="3600" dirty="0">
                <a:solidFill>
                  <a:srgbClr val="000000"/>
                </a:solidFill>
                <a:latin typeface="Tahoma"/>
                <a:cs typeface="Tahoma"/>
              </a:rPr>
              <a:t>Maintains the current structure of the denomination</a:t>
            </a:r>
          </a:p>
          <a:p>
            <a:pPr marL="0" indent="0">
              <a:buNone/>
            </a:pPr>
            <a:endParaRPr lang="en-US" sz="44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pic>
        <p:nvPicPr>
          <p:cNvPr id="6" name="Picture 5"/>
          <p:cNvPicPr>
            <a:picLocks noChangeAspect="1"/>
          </p:cNvPicPr>
          <p:nvPr/>
        </p:nvPicPr>
        <p:blipFill>
          <a:blip r:embed="rId3"/>
          <a:stretch>
            <a:fillRect/>
          </a:stretch>
        </p:blipFill>
        <p:spPr>
          <a:xfrm>
            <a:off x="447336" y="1280160"/>
            <a:ext cx="454630" cy="454630"/>
          </a:xfrm>
          <a:prstGeom prst="rect">
            <a:avLst/>
          </a:prstGeom>
        </p:spPr>
      </p:pic>
      <p:pic>
        <p:nvPicPr>
          <p:cNvPr id="8" name="Picture 7"/>
          <p:cNvPicPr>
            <a:picLocks noChangeAspect="1"/>
          </p:cNvPicPr>
          <p:nvPr/>
        </p:nvPicPr>
        <p:blipFill>
          <a:blip r:embed="rId3"/>
          <a:stretch>
            <a:fillRect/>
          </a:stretch>
        </p:blipFill>
        <p:spPr>
          <a:xfrm>
            <a:off x="447336" y="3073070"/>
            <a:ext cx="454630" cy="454630"/>
          </a:xfrm>
          <a:prstGeom prst="rect">
            <a:avLst/>
          </a:prstGeom>
        </p:spPr>
      </p:pic>
    </p:spTree>
    <p:extLst>
      <p:ext uri="{BB962C8B-B14F-4D97-AF65-F5344CB8AC3E}">
        <p14:creationId xmlns:p14="http://schemas.microsoft.com/office/powerpoint/2010/main" val="311191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822398"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Removes the restrictive language from our current </a:t>
            </a:r>
            <a:r>
              <a:rPr lang="en-US" sz="3600" i="1" dirty="0">
                <a:solidFill>
                  <a:srgbClr val="000000"/>
                </a:solidFill>
                <a:latin typeface="Tahoma"/>
                <a:cs typeface="Tahoma"/>
              </a:rPr>
              <a:t>Book of Discipline</a:t>
            </a:r>
          </a:p>
          <a:p>
            <a:pPr marL="0" indent="0">
              <a:buNone/>
            </a:pPr>
            <a:endParaRPr lang="en-US" sz="3600" i="1"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pic>
        <p:nvPicPr>
          <p:cNvPr id="8" name="Picture 7"/>
          <p:cNvPicPr>
            <a:picLocks noChangeAspect="1"/>
          </p:cNvPicPr>
          <p:nvPr/>
        </p:nvPicPr>
        <p:blipFill>
          <a:blip r:embed="rId3"/>
          <a:stretch>
            <a:fillRect/>
          </a:stretch>
        </p:blipFill>
        <p:spPr>
          <a:xfrm>
            <a:off x="257233" y="1637011"/>
            <a:ext cx="454630" cy="454630"/>
          </a:xfrm>
          <a:prstGeom prst="rect">
            <a:avLst/>
          </a:prstGeom>
        </p:spPr>
      </p:pic>
    </p:spTree>
    <p:extLst>
      <p:ext uri="{BB962C8B-B14F-4D97-AF65-F5344CB8AC3E}">
        <p14:creationId xmlns:p14="http://schemas.microsoft.com/office/powerpoint/2010/main" val="74920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822398" cy="3949977"/>
          </a:xfrm>
        </p:spPr>
        <p:txBody>
          <a:bodyPr>
            <a:noAutofit/>
          </a:bodyPr>
          <a:lstStyle/>
          <a:p>
            <a:pPr marL="0" indent="0">
              <a:buNone/>
            </a:pPr>
            <a:r>
              <a:rPr lang="en-US" sz="3600" dirty="0">
                <a:solidFill>
                  <a:srgbClr val="000000"/>
                </a:solidFill>
                <a:latin typeface="Tahoma"/>
                <a:cs typeface="Tahoma"/>
              </a:rPr>
              <a:t>Does not require any annual conference, bishop, congregation, or pastor to act contrary to their convictions</a:t>
            </a:r>
          </a:p>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Allows congregations and pastors greater freedom to reach new people</a:t>
            </a:r>
          </a:p>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pic>
        <p:nvPicPr>
          <p:cNvPr id="6" name="Picture 5"/>
          <p:cNvPicPr>
            <a:picLocks noChangeAspect="1"/>
          </p:cNvPicPr>
          <p:nvPr/>
        </p:nvPicPr>
        <p:blipFill>
          <a:blip r:embed="rId3"/>
          <a:stretch>
            <a:fillRect/>
          </a:stretch>
        </p:blipFill>
        <p:spPr>
          <a:xfrm>
            <a:off x="257233" y="1079227"/>
            <a:ext cx="454630" cy="454630"/>
          </a:xfrm>
          <a:prstGeom prst="rect">
            <a:avLst/>
          </a:prstGeom>
        </p:spPr>
      </p:pic>
      <p:pic>
        <p:nvPicPr>
          <p:cNvPr id="10" name="Picture 9">
            <a:extLst>
              <a:ext uri="{FF2B5EF4-FFF2-40B4-BE49-F238E27FC236}">
                <a16:creationId xmlns:a16="http://schemas.microsoft.com/office/drawing/2014/main" id="{EB9358BD-4A7D-774E-8A28-E013884C6DB7}"/>
              </a:ext>
            </a:extLst>
          </p:cNvPr>
          <p:cNvPicPr>
            <a:picLocks noChangeAspect="1"/>
          </p:cNvPicPr>
          <p:nvPr/>
        </p:nvPicPr>
        <p:blipFill>
          <a:blip r:embed="rId3"/>
          <a:stretch>
            <a:fillRect/>
          </a:stretch>
        </p:blipFill>
        <p:spPr>
          <a:xfrm>
            <a:off x="257233" y="3727939"/>
            <a:ext cx="454630" cy="454630"/>
          </a:xfrm>
          <a:prstGeom prst="rect">
            <a:avLst/>
          </a:prstGeom>
        </p:spPr>
      </p:pic>
    </p:spTree>
    <p:extLst>
      <p:ext uri="{BB962C8B-B14F-4D97-AF65-F5344CB8AC3E}">
        <p14:creationId xmlns:p14="http://schemas.microsoft.com/office/powerpoint/2010/main" val="3346591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BFB42F-E6C7-EC43-A546-370CEA687E71}"/>
              </a:ext>
            </a:extLst>
          </p:cNvPr>
          <p:cNvSpPr txBox="1">
            <a:spLocks/>
          </p:cNvSpPr>
          <p:nvPr/>
        </p:nvSpPr>
        <p:spPr>
          <a:xfrm>
            <a:off x="3776103" y="2373527"/>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CONNECTIONAL CONFERENCE PLAN</a:t>
            </a:r>
          </a:p>
        </p:txBody>
      </p:sp>
    </p:spTree>
    <p:extLst>
      <p:ext uri="{BB962C8B-B14F-4D97-AF65-F5344CB8AC3E}">
        <p14:creationId xmlns:p14="http://schemas.microsoft.com/office/powerpoint/2010/main" val="1532803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29398"/>
            <a:ext cx="8024630"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Creates three values-based connectional conferences: accountability, contextualization, and justice</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CONNECTIONAL 				CONFERENCE PLAN</a:t>
            </a:r>
          </a:p>
        </p:txBody>
      </p:sp>
      <p:pic>
        <p:nvPicPr>
          <p:cNvPr id="2" name="Picture 1"/>
          <p:cNvPicPr>
            <a:picLocks noChangeAspect="1"/>
          </p:cNvPicPr>
          <p:nvPr/>
        </p:nvPicPr>
        <p:blipFill>
          <a:blip r:embed="rId3"/>
          <a:stretch>
            <a:fillRect/>
          </a:stretch>
        </p:blipFill>
        <p:spPr>
          <a:xfrm>
            <a:off x="257233" y="1832906"/>
            <a:ext cx="454630" cy="489670"/>
          </a:xfrm>
          <a:prstGeom prst="rect">
            <a:avLst/>
          </a:prstGeom>
        </p:spPr>
      </p:pic>
    </p:spTree>
    <p:extLst>
      <p:ext uri="{BB962C8B-B14F-4D97-AF65-F5344CB8AC3E}">
        <p14:creationId xmlns:p14="http://schemas.microsoft.com/office/powerpoint/2010/main" val="36299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13030" y="1211110"/>
            <a:ext cx="8349841" cy="3476469"/>
          </a:xfrm>
        </p:spPr>
        <p:txBody>
          <a:bodyPr>
            <a:noAutofit/>
          </a:bodyPr>
          <a:lstStyle/>
          <a:p>
            <a:pPr marL="0" indent="0">
              <a:buNone/>
            </a:pPr>
            <a:r>
              <a:rPr lang="en-US" sz="3600" b="1" dirty="0">
                <a:solidFill>
                  <a:srgbClr val="000000"/>
                </a:solidFill>
                <a:latin typeface="Tahoma"/>
                <a:cs typeface="Tahoma"/>
              </a:rPr>
              <a:t>Accountability</a:t>
            </a:r>
            <a:r>
              <a:rPr lang="en-US" sz="3600" dirty="0">
                <a:solidFill>
                  <a:srgbClr val="000000"/>
                </a:solidFill>
                <a:latin typeface="Tahoma"/>
                <a:cs typeface="Tahoma"/>
              </a:rPr>
              <a:t> – no one can </a:t>
            </a:r>
          </a:p>
          <a:p>
            <a:pPr marL="0" indent="0">
              <a:buNone/>
            </a:pPr>
            <a:endParaRPr lang="en-US" sz="3600" dirty="0">
              <a:solidFill>
                <a:srgbClr val="000000"/>
              </a:solidFill>
              <a:latin typeface="Tahoma"/>
              <a:cs typeface="Tahoma"/>
            </a:endParaRPr>
          </a:p>
          <a:p>
            <a:pPr marL="0" indent="0">
              <a:buNone/>
            </a:pPr>
            <a:r>
              <a:rPr lang="en-US" sz="3600" b="1" dirty="0">
                <a:solidFill>
                  <a:srgbClr val="000000"/>
                </a:solidFill>
                <a:latin typeface="Tahoma"/>
                <a:cs typeface="Tahoma"/>
              </a:rPr>
              <a:t>Contextualization</a:t>
            </a:r>
            <a:r>
              <a:rPr lang="en-US" sz="3600" dirty="0">
                <a:solidFill>
                  <a:srgbClr val="000000"/>
                </a:solidFill>
                <a:latin typeface="Tahoma"/>
                <a:cs typeface="Tahoma"/>
              </a:rPr>
              <a:t> – all can, no one 	must; some will, some won’t, </a:t>
            </a:r>
          </a:p>
          <a:p>
            <a:pPr marL="0" indent="0">
              <a:buNone/>
            </a:pPr>
            <a:endParaRPr lang="en-US" sz="3600" dirty="0">
              <a:solidFill>
                <a:srgbClr val="000000"/>
              </a:solidFill>
              <a:latin typeface="Tahoma"/>
              <a:cs typeface="Tahoma"/>
            </a:endParaRPr>
          </a:p>
          <a:p>
            <a:pPr marL="0" indent="0">
              <a:buNone/>
            </a:pPr>
            <a:r>
              <a:rPr lang="en-US" sz="3600" b="1" dirty="0">
                <a:solidFill>
                  <a:srgbClr val="000000"/>
                </a:solidFill>
                <a:latin typeface="Tahoma"/>
                <a:cs typeface="Tahoma"/>
              </a:rPr>
              <a:t>Justice</a:t>
            </a:r>
            <a:r>
              <a:rPr lang="en-US" sz="3600" dirty="0">
                <a:solidFill>
                  <a:srgbClr val="000000"/>
                </a:solidFill>
                <a:latin typeface="Tahoma"/>
                <a:cs typeface="Tahoma"/>
              </a:rPr>
              <a:t> – all shall</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CONNECTIONAL 				CONFERENCE PLAN</a:t>
            </a:r>
          </a:p>
        </p:txBody>
      </p:sp>
      <p:pic>
        <p:nvPicPr>
          <p:cNvPr id="2" name="Picture 1"/>
          <p:cNvPicPr>
            <a:picLocks noChangeAspect="1"/>
          </p:cNvPicPr>
          <p:nvPr/>
        </p:nvPicPr>
        <p:blipFill>
          <a:blip r:embed="rId3"/>
          <a:stretch>
            <a:fillRect/>
          </a:stretch>
        </p:blipFill>
        <p:spPr>
          <a:xfrm>
            <a:off x="357817" y="1227841"/>
            <a:ext cx="454630" cy="489670"/>
          </a:xfrm>
          <a:prstGeom prst="rect">
            <a:avLst/>
          </a:prstGeom>
        </p:spPr>
      </p:pic>
      <p:pic>
        <p:nvPicPr>
          <p:cNvPr id="6" name="Picture 5">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2459674"/>
            <a:ext cx="454630" cy="489670"/>
          </a:xfrm>
          <a:prstGeom prst="rect">
            <a:avLst/>
          </a:prstGeom>
        </p:spPr>
      </p:pic>
      <p:pic>
        <p:nvPicPr>
          <p:cNvPr id="7" name="Picture 6">
            <a:extLst>
              <a:ext uri="{FF2B5EF4-FFF2-40B4-BE49-F238E27FC236}">
                <a16:creationId xmlns:a16="http://schemas.microsoft.com/office/drawing/2014/main" id="{8A806D61-29F0-224F-9FF3-3D2CAD4D72A5}"/>
              </a:ext>
            </a:extLst>
          </p:cNvPr>
          <p:cNvPicPr>
            <a:picLocks noChangeAspect="1"/>
          </p:cNvPicPr>
          <p:nvPr/>
        </p:nvPicPr>
        <p:blipFill>
          <a:blip r:embed="rId3"/>
          <a:stretch>
            <a:fillRect/>
          </a:stretch>
        </p:blipFill>
        <p:spPr>
          <a:xfrm>
            <a:off x="357817" y="4100084"/>
            <a:ext cx="454630" cy="489670"/>
          </a:xfrm>
          <a:prstGeom prst="rect">
            <a:avLst/>
          </a:prstGeom>
        </p:spPr>
      </p:pic>
    </p:spTree>
    <p:extLst>
      <p:ext uri="{BB962C8B-B14F-4D97-AF65-F5344CB8AC3E}">
        <p14:creationId xmlns:p14="http://schemas.microsoft.com/office/powerpoint/2010/main" val="1303892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29398"/>
            <a:ext cx="8024630"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Allows for a </a:t>
            </a:r>
            <a:r>
              <a:rPr lang="en-US" sz="3600" i="1" dirty="0">
                <a:solidFill>
                  <a:srgbClr val="000000"/>
                </a:solidFill>
                <a:latin typeface="Tahoma"/>
                <a:cs typeface="Tahoma"/>
              </a:rPr>
              <a:t>Book of Discipline</a:t>
            </a:r>
            <a:r>
              <a:rPr lang="en-US" sz="3600" dirty="0">
                <a:solidFill>
                  <a:srgbClr val="000000"/>
                </a:solidFill>
                <a:latin typeface="Tahoma"/>
                <a:cs typeface="Tahoma"/>
              </a:rPr>
              <a:t> within each connectional conference</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CONNECTIONAL 	CONFERENCE PLAN</a:t>
            </a:r>
          </a:p>
        </p:txBody>
      </p:sp>
      <p:pic>
        <p:nvPicPr>
          <p:cNvPr id="2" name="Picture 1"/>
          <p:cNvPicPr>
            <a:picLocks noChangeAspect="1"/>
          </p:cNvPicPr>
          <p:nvPr/>
        </p:nvPicPr>
        <p:blipFill>
          <a:blip r:embed="rId3"/>
          <a:stretch>
            <a:fillRect/>
          </a:stretch>
        </p:blipFill>
        <p:spPr>
          <a:xfrm>
            <a:off x="257233" y="1792224"/>
            <a:ext cx="454630" cy="504456"/>
          </a:xfrm>
          <a:prstGeom prst="rect">
            <a:avLst/>
          </a:prstGeom>
        </p:spPr>
      </p:pic>
    </p:spTree>
    <p:extLst>
      <p:ext uri="{BB962C8B-B14F-4D97-AF65-F5344CB8AC3E}">
        <p14:creationId xmlns:p14="http://schemas.microsoft.com/office/powerpoint/2010/main" val="1497694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29398"/>
            <a:ext cx="8024630" cy="3476469"/>
          </a:xfrm>
        </p:spPr>
        <p:txBody>
          <a:bodyPr>
            <a:noAutofit/>
          </a:bodyPr>
          <a:lstStyle/>
          <a:p>
            <a:pPr marL="0" indent="0">
              <a:buNone/>
            </a:pPr>
            <a:r>
              <a:rPr lang="en-US" sz="3600" dirty="0">
                <a:solidFill>
                  <a:srgbClr val="000000"/>
                </a:solidFill>
                <a:latin typeface="Tahoma"/>
                <a:cs typeface="Tahoma"/>
              </a:rPr>
              <a:t>Current central conferences have the choice of becoming their own connectional conference</a:t>
            </a:r>
          </a:p>
          <a:p>
            <a:pPr marL="0" indent="0">
              <a:buNone/>
            </a:pPr>
            <a:r>
              <a:rPr lang="en-US" sz="3600" dirty="0">
                <a:solidFill>
                  <a:srgbClr val="000000"/>
                </a:solidFill>
                <a:latin typeface="Tahoma"/>
                <a:cs typeface="Tahoma"/>
              </a:rPr>
              <a:t>Council of Bishops is focused on shared learning and ecumenical relationships</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CONNECTIONAL 	CONFERENCE PLAN</a:t>
            </a:r>
          </a:p>
        </p:txBody>
      </p:sp>
      <p:pic>
        <p:nvPicPr>
          <p:cNvPr id="7" name="Picture 6"/>
          <p:cNvPicPr>
            <a:picLocks noChangeAspect="1"/>
          </p:cNvPicPr>
          <p:nvPr/>
        </p:nvPicPr>
        <p:blipFill>
          <a:blip r:embed="rId3"/>
          <a:stretch>
            <a:fillRect/>
          </a:stretch>
        </p:blipFill>
        <p:spPr>
          <a:xfrm>
            <a:off x="386663" y="1293410"/>
            <a:ext cx="454630" cy="454630"/>
          </a:xfrm>
          <a:prstGeom prst="rect">
            <a:avLst/>
          </a:prstGeom>
        </p:spPr>
      </p:pic>
      <p:pic>
        <p:nvPicPr>
          <p:cNvPr id="9" name="Picture 8"/>
          <p:cNvPicPr>
            <a:picLocks noChangeAspect="1"/>
          </p:cNvPicPr>
          <p:nvPr/>
        </p:nvPicPr>
        <p:blipFill>
          <a:blip r:embed="rId3"/>
          <a:stretch>
            <a:fillRect/>
          </a:stretch>
        </p:blipFill>
        <p:spPr>
          <a:xfrm>
            <a:off x="386663" y="2867791"/>
            <a:ext cx="454630" cy="454630"/>
          </a:xfrm>
          <a:prstGeom prst="rect">
            <a:avLst/>
          </a:prstGeom>
        </p:spPr>
      </p:pic>
    </p:spTree>
    <p:extLst>
      <p:ext uri="{BB962C8B-B14F-4D97-AF65-F5344CB8AC3E}">
        <p14:creationId xmlns:p14="http://schemas.microsoft.com/office/powerpoint/2010/main" val="357863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108146" y="213326"/>
            <a:ext cx="6600767" cy="765313"/>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a:ea typeface="+mj-ea"/>
                <a:cs typeface="Tahoma"/>
              </a:rPr>
              <a:t>THE ISSUES BEFORE US</a:t>
            </a:r>
          </a:p>
        </p:txBody>
      </p:sp>
      <p:sp>
        <p:nvSpPr>
          <p:cNvPr id="2" name="Rectangle 1">
            <a:extLst>
              <a:ext uri="{FF2B5EF4-FFF2-40B4-BE49-F238E27FC236}">
                <a16:creationId xmlns:a16="http://schemas.microsoft.com/office/drawing/2014/main" id="{46AA3223-42BA-794D-BDC0-E14D095FF5D6}"/>
              </a:ext>
            </a:extLst>
          </p:cNvPr>
          <p:cNvSpPr/>
          <p:nvPr/>
        </p:nvSpPr>
        <p:spPr>
          <a:xfrm>
            <a:off x="278297" y="978639"/>
            <a:ext cx="8344956" cy="1200329"/>
          </a:xfrm>
          <a:prstGeom prst="rect">
            <a:avLst/>
          </a:prstGeom>
        </p:spPr>
        <p:txBody>
          <a:bodyPr wrap="square">
            <a:spAutoFit/>
          </a:bodyPr>
          <a:lstStyle/>
          <a:p>
            <a:pPr marL="571500" marR="0" lvl="0" indent="-5715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5715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35A0A3B-958E-B647-863C-33D2B019883D}"/>
              </a:ext>
            </a:extLst>
          </p:cNvPr>
          <p:cNvSpPr/>
          <p:nvPr/>
        </p:nvSpPr>
        <p:spPr>
          <a:xfrm>
            <a:off x="278297" y="1073426"/>
            <a:ext cx="8676860" cy="4031873"/>
          </a:xfrm>
          <a:prstGeom prst="rect">
            <a:avLst/>
          </a:prstGeom>
        </p:spPr>
        <p:txBody>
          <a:bodyPr wrap="square">
            <a:spAutoFit/>
          </a:bodyPr>
          <a:lstStyle/>
          <a:p>
            <a:pPr marL="457200" lvl="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Our ability to reach LGBTQ persons and include them in the life of the church</a:t>
            </a:r>
          </a:p>
          <a:p>
            <a:pPr marL="457200" lvl="0" indent="-45720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lvl="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Disagreement on the interpretation of scripture related to same-sex relationships</a:t>
            </a:r>
          </a:p>
          <a:p>
            <a:pPr lvl="0"/>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lvl="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People leaving our churches – both progressive people and traditional people</a:t>
            </a:r>
          </a:p>
        </p:txBody>
      </p:sp>
    </p:spTree>
    <p:extLst>
      <p:ext uri="{BB962C8B-B14F-4D97-AF65-F5344CB8AC3E}">
        <p14:creationId xmlns:p14="http://schemas.microsoft.com/office/powerpoint/2010/main" val="2679241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63693" y="1520725"/>
            <a:ext cx="8024630" cy="3476469"/>
          </a:xfrm>
        </p:spPr>
        <p:txBody>
          <a:bodyPr>
            <a:noAutofit/>
          </a:bodyPr>
          <a:lstStyle/>
          <a:p>
            <a:pPr marL="0" indent="0">
              <a:buNone/>
            </a:pPr>
            <a:r>
              <a:rPr lang="en-US" sz="3600" dirty="0">
                <a:solidFill>
                  <a:srgbClr val="000000"/>
                </a:solidFill>
                <a:latin typeface="Tahoma"/>
                <a:cs typeface="Tahoma"/>
              </a:rPr>
              <a:t>Episcopal oversight, accountability, elections, assignments, and funding occur within the College of Bishops of each connectional conference</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CONNECTIONAL 	CONFERENCE PLAN</a:t>
            </a:r>
          </a:p>
        </p:txBody>
      </p:sp>
      <p:pic>
        <p:nvPicPr>
          <p:cNvPr id="7" name="Picture 6"/>
          <p:cNvPicPr>
            <a:picLocks noChangeAspect="1"/>
          </p:cNvPicPr>
          <p:nvPr/>
        </p:nvPicPr>
        <p:blipFill>
          <a:blip r:embed="rId3"/>
          <a:stretch>
            <a:fillRect/>
          </a:stretch>
        </p:blipFill>
        <p:spPr>
          <a:xfrm>
            <a:off x="404951" y="1520725"/>
            <a:ext cx="454630" cy="454630"/>
          </a:xfrm>
          <a:prstGeom prst="rect">
            <a:avLst/>
          </a:prstGeom>
        </p:spPr>
      </p:pic>
    </p:spTree>
    <p:extLst>
      <p:ext uri="{BB962C8B-B14F-4D97-AF65-F5344CB8AC3E}">
        <p14:creationId xmlns:p14="http://schemas.microsoft.com/office/powerpoint/2010/main" val="4022708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29398"/>
            <a:ext cx="8024630" cy="3476469"/>
          </a:xfrm>
        </p:spPr>
        <p:txBody>
          <a:bodyPr>
            <a:noAutofit/>
          </a:bodyPr>
          <a:lstStyle/>
          <a:p>
            <a:pPr marL="0" indent="0">
              <a:buNone/>
            </a:pPr>
            <a:r>
              <a:rPr lang="en-US" sz="3600" dirty="0">
                <a:solidFill>
                  <a:srgbClr val="000000"/>
                </a:solidFill>
                <a:latin typeface="Tahoma"/>
                <a:cs typeface="Tahoma"/>
              </a:rPr>
              <a:t>Annual conferences choose their  connectional conference </a:t>
            </a:r>
          </a:p>
          <a:p>
            <a:pPr marL="0" indent="0">
              <a:buNone/>
            </a:pPr>
            <a:r>
              <a:rPr lang="en-US" sz="3600" dirty="0">
                <a:solidFill>
                  <a:srgbClr val="000000"/>
                </a:solidFill>
                <a:latin typeface="Tahoma"/>
                <a:cs typeface="Tahoma"/>
              </a:rPr>
              <a:t>Local churches who desire to join a branch that is different from their annual conference could vote to join another annual conference</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CONNECTIONAL 	CONFERENCE PLAN</a:t>
            </a:r>
          </a:p>
        </p:txBody>
      </p:sp>
      <p:pic>
        <p:nvPicPr>
          <p:cNvPr id="7" name="Picture 6"/>
          <p:cNvPicPr>
            <a:picLocks noChangeAspect="1"/>
          </p:cNvPicPr>
          <p:nvPr/>
        </p:nvPicPr>
        <p:blipFill>
          <a:blip r:embed="rId3"/>
          <a:stretch>
            <a:fillRect/>
          </a:stretch>
        </p:blipFill>
        <p:spPr>
          <a:xfrm>
            <a:off x="386663" y="1293410"/>
            <a:ext cx="454630" cy="454630"/>
          </a:xfrm>
          <a:prstGeom prst="rect">
            <a:avLst/>
          </a:prstGeom>
        </p:spPr>
      </p:pic>
      <p:pic>
        <p:nvPicPr>
          <p:cNvPr id="6" name="Picture 5">
            <a:extLst>
              <a:ext uri="{FF2B5EF4-FFF2-40B4-BE49-F238E27FC236}">
                <a16:creationId xmlns:a16="http://schemas.microsoft.com/office/drawing/2014/main" id="{C6CC1AAC-4102-3441-9169-E67E384AA6E4}"/>
              </a:ext>
            </a:extLst>
          </p:cNvPr>
          <p:cNvPicPr>
            <a:picLocks noChangeAspect="1"/>
          </p:cNvPicPr>
          <p:nvPr/>
        </p:nvPicPr>
        <p:blipFill>
          <a:blip r:embed="rId3"/>
          <a:stretch>
            <a:fillRect/>
          </a:stretch>
        </p:blipFill>
        <p:spPr>
          <a:xfrm>
            <a:off x="386663" y="2360210"/>
            <a:ext cx="454630" cy="454630"/>
          </a:xfrm>
          <a:prstGeom prst="rect">
            <a:avLst/>
          </a:prstGeom>
        </p:spPr>
      </p:pic>
    </p:spTree>
    <p:extLst>
      <p:ext uri="{BB962C8B-B14F-4D97-AF65-F5344CB8AC3E}">
        <p14:creationId xmlns:p14="http://schemas.microsoft.com/office/powerpoint/2010/main" val="353049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BFB42F-E6C7-EC43-A546-370CEA687E71}"/>
              </a:ext>
            </a:extLst>
          </p:cNvPr>
          <p:cNvSpPr txBox="1">
            <a:spLocks/>
          </p:cNvSpPr>
          <p:nvPr/>
        </p:nvSpPr>
        <p:spPr>
          <a:xfrm>
            <a:off x="3776101" y="240588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TRADITIONAL </a:t>
            </a:r>
          </a:p>
          <a:p>
            <a:pPr>
              <a:lnSpc>
                <a:spcPct val="70000"/>
              </a:lnSpc>
            </a:pPr>
            <a:r>
              <a:rPr lang="en-US" sz="4000" b="1" dirty="0">
                <a:solidFill>
                  <a:srgbClr val="000000"/>
                </a:solidFill>
                <a:latin typeface="Tahoma"/>
                <a:cs typeface="Tahoma"/>
              </a:rPr>
              <a:t>CHURCH PLAN</a:t>
            </a:r>
          </a:p>
        </p:txBody>
      </p:sp>
    </p:spTree>
    <p:extLst>
      <p:ext uri="{BB962C8B-B14F-4D97-AF65-F5344CB8AC3E}">
        <p14:creationId xmlns:p14="http://schemas.microsoft.com/office/powerpoint/2010/main" val="300173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53665"/>
            <a:ext cx="7822398"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Strengthens the current language of the </a:t>
            </a:r>
            <a:r>
              <a:rPr lang="en-US" sz="3600" i="1" dirty="0">
                <a:solidFill>
                  <a:srgbClr val="000000"/>
                </a:solidFill>
                <a:latin typeface="Tahoma"/>
                <a:cs typeface="Tahoma"/>
              </a:rPr>
              <a:t>Book of Discipline</a:t>
            </a:r>
            <a:r>
              <a:rPr lang="en-US" sz="3600" dirty="0">
                <a:solidFill>
                  <a:srgbClr val="000000"/>
                </a:solidFill>
                <a:latin typeface="Tahoma"/>
                <a:cs typeface="Tahoma"/>
              </a:rPr>
              <a:t> concerning human sexuality for greater clarity</a:t>
            </a: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TRADITIONAL </a:t>
            </a:r>
          </a:p>
          <a:p>
            <a:pPr>
              <a:lnSpc>
                <a:spcPct val="70000"/>
              </a:lnSpc>
            </a:pPr>
            <a:r>
              <a:rPr lang="en-US" sz="4000" b="1" dirty="0">
                <a:solidFill>
                  <a:srgbClr val="000000"/>
                </a:solidFill>
                <a:latin typeface="Tahoma"/>
                <a:cs typeface="Tahoma"/>
              </a:rPr>
              <a:t>	CHURCH PLAN</a:t>
            </a:r>
          </a:p>
        </p:txBody>
      </p:sp>
      <p:pic>
        <p:nvPicPr>
          <p:cNvPr id="8" name="Picture 7"/>
          <p:cNvPicPr>
            <a:picLocks noChangeAspect="1"/>
          </p:cNvPicPr>
          <p:nvPr/>
        </p:nvPicPr>
        <p:blipFill>
          <a:blip r:embed="rId3"/>
          <a:stretch>
            <a:fillRect/>
          </a:stretch>
        </p:blipFill>
        <p:spPr>
          <a:xfrm>
            <a:off x="394752" y="1916257"/>
            <a:ext cx="454630" cy="454630"/>
          </a:xfrm>
          <a:prstGeom prst="rect">
            <a:avLst/>
          </a:prstGeom>
        </p:spPr>
      </p:pic>
    </p:spTree>
    <p:extLst>
      <p:ext uri="{BB962C8B-B14F-4D97-AF65-F5344CB8AC3E}">
        <p14:creationId xmlns:p14="http://schemas.microsoft.com/office/powerpoint/2010/main" val="1636653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53665"/>
            <a:ext cx="7822398"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Streamlines the process to enforce penalties for violations of the </a:t>
            </a:r>
            <a:r>
              <a:rPr lang="en-US" sz="3600" i="1" dirty="0">
                <a:solidFill>
                  <a:srgbClr val="000000"/>
                </a:solidFill>
                <a:latin typeface="Tahoma"/>
                <a:cs typeface="Tahoma"/>
              </a:rPr>
              <a:t>Book of Discipline</a:t>
            </a:r>
            <a:r>
              <a:rPr lang="en-US" sz="3600" dirty="0">
                <a:solidFill>
                  <a:srgbClr val="000000"/>
                </a:solidFill>
                <a:latin typeface="Tahoma"/>
                <a:cs typeface="Tahoma"/>
              </a:rPr>
              <a:t> related to marriage and ordination of self-avowed practicing homosexual persons</a:t>
            </a: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TRADITIONAL </a:t>
            </a:r>
          </a:p>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	CHURCH PLAN</a:t>
            </a:r>
          </a:p>
        </p:txBody>
      </p:sp>
      <p:pic>
        <p:nvPicPr>
          <p:cNvPr id="8" name="Picture 7"/>
          <p:cNvPicPr>
            <a:picLocks noChangeAspect="1"/>
          </p:cNvPicPr>
          <p:nvPr/>
        </p:nvPicPr>
        <p:blipFill>
          <a:blip r:embed="rId3"/>
          <a:stretch>
            <a:fillRect/>
          </a:stretch>
        </p:blipFill>
        <p:spPr>
          <a:xfrm>
            <a:off x="394752" y="1907113"/>
            <a:ext cx="454630" cy="454630"/>
          </a:xfrm>
          <a:prstGeom prst="rect">
            <a:avLst/>
          </a:prstGeom>
        </p:spPr>
      </p:pic>
    </p:spTree>
    <p:extLst>
      <p:ext uri="{BB962C8B-B14F-4D97-AF65-F5344CB8AC3E}">
        <p14:creationId xmlns:p14="http://schemas.microsoft.com/office/powerpoint/2010/main" val="76964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53665"/>
            <a:ext cx="7822398" cy="3476469"/>
          </a:xfrm>
        </p:spPr>
        <p:txBody>
          <a:bodyPr>
            <a:noAutofit/>
          </a:bodyPr>
          <a:lstStyle/>
          <a:p>
            <a:pPr marL="0" indent="0">
              <a:buNone/>
            </a:pPr>
            <a:r>
              <a:rPr lang="en-US" sz="3600" dirty="0">
                <a:solidFill>
                  <a:srgbClr val="000000"/>
                </a:solidFill>
                <a:latin typeface="Tahoma"/>
                <a:cs typeface="Tahoma"/>
              </a:rPr>
              <a:t>Maintains the current structure of the church </a:t>
            </a:r>
          </a:p>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Continues the current relationships between the church and all general agencies </a:t>
            </a:r>
            <a:r>
              <a:rPr lang="en-US" sz="3600">
                <a:solidFill>
                  <a:srgbClr val="000000"/>
                </a:solidFill>
                <a:latin typeface="Tahoma"/>
                <a:cs typeface="Tahoma"/>
              </a:rPr>
              <a:t>and commissions</a:t>
            </a: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r>
              <a:rPr lang="en-US" sz="4000" b="1" dirty="0">
                <a:solidFill>
                  <a:srgbClr val="000000"/>
                </a:solidFill>
                <a:latin typeface="Tahoma"/>
                <a:cs typeface="Tahoma"/>
              </a:rPr>
              <a:t>TRADITIONAL</a:t>
            </a:r>
            <a:r>
              <a:rPr kumimoji="0" lang="en-US" sz="4000" b="1" i="0" u="none" strike="noStrike" kern="1200" cap="none" spc="0" normalizeH="0" baseline="0" noProof="0" dirty="0">
                <a:ln>
                  <a:noFill/>
                </a:ln>
                <a:solidFill>
                  <a:srgbClr val="000000"/>
                </a:solidFill>
                <a:effectLst/>
                <a:uLnTx/>
                <a:uFillTx/>
                <a:latin typeface="Tahoma"/>
                <a:ea typeface="+mj-ea"/>
                <a:cs typeface="Tahoma"/>
              </a:rPr>
              <a:t> </a:t>
            </a:r>
          </a:p>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	CHURCH PLAN</a:t>
            </a:r>
          </a:p>
        </p:txBody>
      </p:sp>
      <p:pic>
        <p:nvPicPr>
          <p:cNvPr id="8" name="Picture 7"/>
          <p:cNvPicPr>
            <a:picLocks noChangeAspect="1"/>
          </p:cNvPicPr>
          <p:nvPr/>
        </p:nvPicPr>
        <p:blipFill>
          <a:blip r:embed="rId3"/>
          <a:stretch>
            <a:fillRect/>
          </a:stretch>
        </p:blipFill>
        <p:spPr>
          <a:xfrm>
            <a:off x="394752" y="1285321"/>
            <a:ext cx="454630" cy="454630"/>
          </a:xfrm>
          <a:prstGeom prst="rect">
            <a:avLst/>
          </a:prstGeom>
        </p:spPr>
      </p:pic>
      <p:pic>
        <p:nvPicPr>
          <p:cNvPr id="9" name="Picture 8"/>
          <p:cNvPicPr>
            <a:picLocks noChangeAspect="1"/>
          </p:cNvPicPr>
          <p:nvPr/>
        </p:nvPicPr>
        <p:blipFill>
          <a:blip r:embed="rId3"/>
          <a:stretch>
            <a:fillRect/>
          </a:stretch>
        </p:blipFill>
        <p:spPr>
          <a:xfrm>
            <a:off x="394752" y="2991899"/>
            <a:ext cx="454630" cy="454630"/>
          </a:xfrm>
          <a:prstGeom prst="rect">
            <a:avLst/>
          </a:prstGeom>
        </p:spPr>
      </p:pic>
    </p:spTree>
    <p:extLst>
      <p:ext uri="{BB962C8B-B14F-4D97-AF65-F5344CB8AC3E}">
        <p14:creationId xmlns:p14="http://schemas.microsoft.com/office/powerpoint/2010/main" val="7582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53665"/>
            <a:ext cx="7822398" cy="3476469"/>
          </a:xfrm>
        </p:spPr>
        <p:txBody>
          <a:bodyPr>
            <a:noAutofit/>
          </a:bodyPr>
          <a:lstStyle/>
          <a:p>
            <a:pPr marL="300038" indent="-342900">
              <a:buNone/>
            </a:pPr>
            <a:r>
              <a:rPr lang="en-US" sz="3500" dirty="0">
                <a:latin typeface="Tahoma" panose="020B0604030504040204" pitchFamily="34" charset="0"/>
                <a:ea typeface="Tahoma" panose="020B0604030504040204" pitchFamily="34" charset="0"/>
                <a:cs typeface="Tahoma" panose="020B0604030504040204" pitchFamily="34" charset="0"/>
              </a:rPr>
              <a:t>In what form of faith community?</a:t>
            </a:r>
          </a:p>
          <a:p>
            <a:pPr marL="642938" lvl="1" indent="-342900">
              <a:buNone/>
            </a:pPr>
            <a:r>
              <a:rPr lang="en-US" sz="3200" dirty="0">
                <a:latin typeface="Tahoma" panose="020B0604030504040204" pitchFamily="34" charset="0"/>
                <a:ea typeface="Tahoma" panose="020B0604030504040204" pitchFamily="34" charset="0"/>
                <a:cs typeface="Tahoma" panose="020B0604030504040204" pitchFamily="34" charset="0"/>
              </a:rPr>
              <a:t>			</a:t>
            </a:r>
          </a:p>
          <a:p>
            <a:pPr marL="300038" indent="-342900">
              <a:buNone/>
            </a:pPr>
            <a:r>
              <a:rPr lang="en-US" sz="3500" dirty="0">
                <a:latin typeface="Tahoma" panose="020B0604030504040204" pitchFamily="34" charset="0"/>
                <a:ea typeface="Tahoma" panose="020B0604030504040204" pitchFamily="34" charset="0"/>
                <a:cs typeface="Tahoma" panose="020B0604030504040204" pitchFamily="34" charset="0"/>
              </a:rPr>
              <a:t>With what unity?</a:t>
            </a:r>
          </a:p>
          <a:p>
            <a:pPr marL="642938" lvl="1" indent="-342900">
              <a:buNone/>
            </a:pPr>
            <a:r>
              <a:rPr lang="en-US" sz="3200" dirty="0">
                <a:latin typeface="Tahoma" panose="020B0604030504040204" pitchFamily="34" charset="0"/>
                <a:ea typeface="Tahoma" panose="020B0604030504040204" pitchFamily="34" charset="0"/>
                <a:cs typeface="Tahoma" panose="020B0604030504040204" pitchFamily="34" charset="0"/>
              </a:rPr>
              <a:t>			</a:t>
            </a:r>
          </a:p>
          <a:p>
            <a:pPr marL="300038" indent="-342900">
              <a:buNone/>
            </a:pPr>
            <a:r>
              <a:rPr lang="en-US" sz="3500" dirty="0">
                <a:latin typeface="Tahoma" panose="020B0604030504040204" pitchFamily="34" charset="0"/>
                <a:ea typeface="Tahoma" panose="020B0604030504040204" pitchFamily="34" charset="0"/>
                <a:cs typeface="Tahoma" panose="020B0604030504040204" pitchFamily="34" charset="0"/>
              </a:rPr>
              <a:t>Seeking to do ministry with whom?</a:t>
            </a:r>
            <a:endParaRPr lang="en-US" sz="3500" dirty="0">
              <a:solidFill>
                <a:srgbClr val="3366FF"/>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ahoma"/>
              <a:ea typeface="+mj-ea"/>
              <a:cs typeface="Tahoma"/>
            </a:endParaRPr>
          </a:p>
        </p:txBody>
      </p:sp>
      <p:pic>
        <p:nvPicPr>
          <p:cNvPr id="8" name="Picture 7"/>
          <p:cNvPicPr>
            <a:picLocks noChangeAspect="1"/>
          </p:cNvPicPr>
          <p:nvPr/>
        </p:nvPicPr>
        <p:blipFill>
          <a:blip r:embed="rId3"/>
          <a:stretch>
            <a:fillRect/>
          </a:stretch>
        </p:blipFill>
        <p:spPr>
          <a:xfrm>
            <a:off x="394752" y="1253665"/>
            <a:ext cx="454630" cy="454630"/>
          </a:xfrm>
          <a:prstGeom prst="rect">
            <a:avLst/>
          </a:prstGeom>
        </p:spPr>
      </p:pic>
      <p:sp>
        <p:nvSpPr>
          <p:cNvPr id="2" name="TextBox 1">
            <a:extLst>
              <a:ext uri="{FF2B5EF4-FFF2-40B4-BE49-F238E27FC236}">
                <a16:creationId xmlns:a16="http://schemas.microsoft.com/office/drawing/2014/main" id="{B386B620-C7B2-6449-9BBD-26124CB3B5BC}"/>
              </a:ext>
            </a:extLst>
          </p:cNvPr>
          <p:cNvSpPr txBox="1"/>
          <p:nvPr/>
        </p:nvSpPr>
        <p:spPr>
          <a:xfrm>
            <a:off x="622067" y="340381"/>
            <a:ext cx="5928226" cy="707886"/>
          </a:xfrm>
          <a:prstGeom prst="rect">
            <a:avLst/>
          </a:prstGeom>
          <a:noFill/>
        </p:spPr>
        <p:txBody>
          <a:bodyPr wrap="non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Who Will the UMC Be?</a:t>
            </a:r>
          </a:p>
        </p:txBody>
      </p:sp>
      <p:pic>
        <p:nvPicPr>
          <p:cNvPr id="7" name="Picture 6">
            <a:extLst>
              <a:ext uri="{FF2B5EF4-FFF2-40B4-BE49-F238E27FC236}">
                <a16:creationId xmlns:a16="http://schemas.microsoft.com/office/drawing/2014/main" id="{89A32E2B-B377-F945-8E24-0A45566A5E4A}"/>
              </a:ext>
            </a:extLst>
          </p:cNvPr>
          <p:cNvPicPr>
            <a:picLocks noChangeAspect="1"/>
          </p:cNvPicPr>
          <p:nvPr/>
        </p:nvPicPr>
        <p:blipFill>
          <a:blip r:embed="rId3"/>
          <a:stretch>
            <a:fillRect/>
          </a:stretch>
        </p:blipFill>
        <p:spPr>
          <a:xfrm>
            <a:off x="394752" y="2422509"/>
            <a:ext cx="454630" cy="454630"/>
          </a:xfrm>
          <a:prstGeom prst="rect">
            <a:avLst/>
          </a:prstGeom>
        </p:spPr>
      </p:pic>
      <p:pic>
        <p:nvPicPr>
          <p:cNvPr id="9" name="Picture 8">
            <a:extLst>
              <a:ext uri="{FF2B5EF4-FFF2-40B4-BE49-F238E27FC236}">
                <a16:creationId xmlns:a16="http://schemas.microsoft.com/office/drawing/2014/main" id="{E47DD4FD-4384-E24D-834C-75C9FFD947F6}"/>
              </a:ext>
            </a:extLst>
          </p:cNvPr>
          <p:cNvPicPr>
            <a:picLocks noChangeAspect="1"/>
          </p:cNvPicPr>
          <p:nvPr/>
        </p:nvPicPr>
        <p:blipFill>
          <a:blip r:embed="rId3"/>
          <a:stretch>
            <a:fillRect/>
          </a:stretch>
        </p:blipFill>
        <p:spPr>
          <a:xfrm>
            <a:off x="394752" y="3537167"/>
            <a:ext cx="454630" cy="454630"/>
          </a:xfrm>
          <a:prstGeom prst="rect">
            <a:avLst/>
          </a:prstGeom>
        </p:spPr>
      </p:pic>
    </p:spTree>
    <p:extLst>
      <p:ext uri="{BB962C8B-B14F-4D97-AF65-F5344CB8AC3E}">
        <p14:creationId xmlns:p14="http://schemas.microsoft.com/office/powerpoint/2010/main" val="942469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27968" y="792705"/>
            <a:ext cx="2960702" cy="1846659"/>
          </a:xfrm>
          <a:prstGeom prst="rect">
            <a:avLst/>
          </a:prstGeom>
          <a:noFill/>
        </p:spPr>
        <p:txBody>
          <a:bodyPr wrap="square" rtlCol="0">
            <a:spAutoFit/>
          </a:bodyPr>
          <a:lstStyle/>
          <a:p>
            <a:r>
              <a:rPr lang="en-US" sz="2300" b="1" dirty="0">
                <a:solidFill>
                  <a:srgbClr val="000000"/>
                </a:solidFill>
                <a:latin typeface="Tahoma"/>
                <a:cs typeface="Tahoma"/>
              </a:rPr>
              <a:t>July 7, 2018 </a:t>
            </a:r>
          </a:p>
          <a:p>
            <a:r>
              <a:rPr lang="en-US" sz="2300" dirty="0">
                <a:solidFill>
                  <a:srgbClr val="000000"/>
                </a:solidFill>
                <a:latin typeface="Tahoma"/>
                <a:cs typeface="Tahoma"/>
              </a:rPr>
              <a:t>Final report published in four languages</a:t>
            </a:r>
          </a:p>
          <a:p>
            <a:endParaRPr lang="en-US" sz="1800" dirty="0">
              <a:solidFill>
                <a:srgbClr val="000000"/>
              </a:solidFill>
              <a:latin typeface="Tahoma"/>
              <a:cs typeface="Tahoma"/>
            </a:endParaRPr>
          </a:p>
        </p:txBody>
      </p:sp>
      <p:sp>
        <p:nvSpPr>
          <p:cNvPr id="5" name="TextBox 4"/>
          <p:cNvSpPr txBox="1"/>
          <p:nvPr/>
        </p:nvSpPr>
        <p:spPr>
          <a:xfrm>
            <a:off x="5427968" y="3476917"/>
            <a:ext cx="3408650" cy="1461939"/>
          </a:xfrm>
          <a:prstGeom prst="rect">
            <a:avLst/>
          </a:prstGeom>
          <a:noFill/>
        </p:spPr>
        <p:txBody>
          <a:bodyPr wrap="square" rtlCol="0">
            <a:spAutoFit/>
          </a:bodyPr>
          <a:lstStyle/>
          <a:p>
            <a:r>
              <a:rPr lang="en-US" sz="2300" b="1" dirty="0">
                <a:solidFill>
                  <a:srgbClr val="000000"/>
                </a:solidFill>
                <a:latin typeface="Tahoma"/>
                <a:cs typeface="Tahoma"/>
              </a:rPr>
              <a:t>February 23-26, 2019</a:t>
            </a:r>
          </a:p>
          <a:p>
            <a:r>
              <a:rPr lang="en-US" sz="2300" dirty="0">
                <a:solidFill>
                  <a:srgbClr val="000000"/>
                </a:solidFill>
                <a:latin typeface="Tahoma"/>
                <a:cs typeface="Tahoma"/>
              </a:rPr>
              <a:t>Special Session of General Conference</a:t>
            </a:r>
          </a:p>
          <a:p>
            <a:endParaRPr lang="en-US" sz="2000" dirty="0">
              <a:solidFill>
                <a:srgbClr val="000000"/>
              </a:solidFill>
              <a:latin typeface="Tahoma"/>
              <a:cs typeface="Tahoma"/>
            </a:endParaRPr>
          </a:p>
        </p:txBody>
      </p:sp>
      <p:sp>
        <p:nvSpPr>
          <p:cNvPr id="6" name="TextBox 5"/>
          <p:cNvSpPr txBox="1"/>
          <p:nvPr/>
        </p:nvSpPr>
        <p:spPr>
          <a:xfrm>
            <a:off x="-153684" y="2134167"/>
            <a:ext cx="3202085" cy="1508105"/>
          </a:xfrm>
          <a:prstGeom prst="rect">
            <a:avLst/>
          </a:prstGeom>
          <a:noFill/>
        </p:spPr>
        <p:txBody>
          <a:bodyPr wrap="square" rtlCol="0">
            <a:spAutoFit/>
          </a:bodyPr>
          <a:lstStyle/>
          <a:p>
            <a:pPr algn="r"/>
            <a:r>
              <a:rPr lang="en-US" sz="2300" b="1" dirty="0">
                <a:latin typeface="Tahoma"/>
                <a:cs typeface="Tahoma"/>
              </a:rPr>
              <a:t>Summer/Fall 2018 </a:t>
            </a:r>
          </a:p>
          <a:p>
            <a:pPr algn="r"/>
            <a:r>
              <a:rPr lang="en-US" sz="2300" dirty="0">
                <a:latin typeface="Tahoma"/>
                <a:cs typeface="Tahoma"/>
              </a:rPr>
              <a:t>Delegates prepare for General Conference</a:t>
            </a:r>
          </a:p>
          <a:p>
            <a:pPr algn="r"/>
            <a:endParaRPr lang="en-US" sz="2300" dirty="0">
              <a:latin typeface="Tahoma"/>
              <a:cs typeface="Tahoma"/>
            </a:endParaRPr>
          </a:p>
        </p:txBody>
      </p:sp>
      <p:sp>
        <p:nvSpPr>
          <p:cNvPr id="7"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latin typeface="Tahoma"/>
                <a:cs typeface="Tahoma"/>
              </a:rPr>
              <a:t>TIMELINE</a:t>
            </a:r>
          </a:p>
        </p:txBody>
      </p:sp>
    </p:spTree>
    <p:extLst>
      <p:ext uri="{BB962C8B-B14F-4D97-AF65-F5344CB8AC3E}">
        <p14:creationId xmlns:p14="http://schemas.microsoft.com/office/powerpoint/2010/main" val="3069865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umc_prays_logo_final-690x3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443" y="1253478"/>
            <a:ext cx="5338971" cy="2940303"/>
          </a:xfrm>
          <a:prstGeom prst="rect">
            <a:avLst/>
          </a:prstGeom>
        </p:spPr>
      </p:pic>
    </p:spTree>
    <p:extLst>
      <p:ext uri="{BB962C8B-B14F-4D97-AF65-F5344CB8AC3E}">
        <p14:creationId xmlns:p14="http://schemas.microsoft.com/office/powerpoint/2010/main" val="4163716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1349295" y="2373527"/>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70000"/>
              </a:lnSpc>
            </a:pPr>
            <a:r>
              <a:rPr lang="en-US" sz="4000" b="1" dirty="0">
                <a:solidFill>
                  <a:schemeClr val="bg1"/>
                </a:solidFill>
                <a:latin typeface="Tahoma"/>
                <a:cs typeface="Tahoma"/>
              </a:rPr>
              <a:t>THANK YOU</a:t>
            </a:r>
          </a:p>
        </p:txBody>
      </p:sp>
    </p:spTree>
    <p:extLst>
      <p:ext uri="{BB962C8B-B14F-4D97-AF65-F5344CB8AC3E}">
        <p14:creationId xmlns:p14="http://schemas.microsoft.com/office/powerpoint/2010/main" val="226699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a:ea typeface="+mj-ea"/>
                <a:cs typeface="Tahoma"/>
              </a:rPr>
              <a:t>THE IMPORTANCE OF DIFFERENCES</a:t>
            </a:r>
          </a:p>
        </p:txBody>
      </p:sp>
      <p:sp>
        <p:nvSpPr>
          <p:cNvPr id="4" name="Rectangle 3">
            <a:extLst>
              <a:ext uri="{FF2B5EF4-FFF2-40B4-BE49-F238E27FC236}">
                <a16:creationId xmlns:a16="http://schemas.microsoft.com/office/drawing/2014/main" id="{1A8F4B56-9C0C-1A40-8885-2527BCC754BC}"/>
              </a:ext>
            </a:extLst>
          </p:cNvPr>
          <p:cNvSpPr/>
          <p:nvPr/>
        </p:nvSpPr>
        <p:spPr>
          <a:xfrm>
            <a:off x="655981" y="1747377"/>
            <a:ext cx="7424531" cy="3046988"/>
          </a:xfrm>
          <a:prstGeom prst="rect">
            <a:avLst/>
          </a:prstGeom>
        </p:spPr>
        <p:txBody>
          <a:bodyPr wrap="square">
            <a:spAutoFit/>
          </a:bodyPr>
          <a:lstStyle/>
          <a:p>
            <a:pPr marL="385763" indent="-385763" algn="ctr">
              <a:buNone/>
            </a:pPr>
            <a:r>
              <a:rPr lang="en-US" sz="4000" i="1" dirty="0">
                <a:latin typeface="Tahoma" panose="020B0604030504040204" pitchFamily="34" charset="0"/>
                <a:ea typeface="Tahoma" panose="020B0604030504040204" pitchFamily="34" charset="0"/>
                <a:cs typeface="Tahoma" panose="020B0604030504040204" pitchFamily="34" charset="0"/>
              </a:rPr>
              <a:t>“We cannot solve our problems with the same thinking we used to create them.”</a:t>
            </a:r>
          </a:p>
          <a:p>
            <a:pPr marL="385763" indent="-385763" algn="ctr">
              <a:buNone/>
            </a:pPr>
            <a:endParaRPr lang="en-US" sz="4000" i="1" dirty="0">
              <a:latin typeface="Tahoma" panose="020B0604030504040204" pitchFamily="34" charset="0"/>
              <a:ea typeface="Tahoma" panose="020B0604030504040204" pitchFamily="34" charset="0"/>
              <a:cs typeface="Tahoma" panose="020B0604030504040204" pitchFamily="34" charset="0"/>
            </a:endParaRPr>
          </a:p>
          <a:p>
            <a:pPr marL="385763" indent="-385763" algn="r">
              <a:buNone/>
            </a:pPr>
            <a:r>
              <a:rPr lang="en-US" sz="3200" dirty="0">
                <a:latin typeface="Tahoma" panose="020B0604030504040204" pitchFamily="34" charset="0"/>
                <a:ea typeface="Tahoma" panose="020B0604030504040204" pitchFamily="34" charset="0"/>
                <a:cs typeface="Tahoma" panose="020B0604030504040204" pitchFamily="34" charset="0"/>
              </a:rPr>
              <a:t>Albert Einstein</a:t>
            </a:r>
          </a:p>
        </p:txBody>
      </p:sp>
    </p:spTree>
    <p:extLst>
      <p:ext uri="{BB962C8B-B14F-4D97-AF65-F5344CB8AC3E}">
        <p14:creationId xmlns:p14="http://schemas.microsoft.com/office/powerpoint/2010/main" val="398759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4000" i="1" dirty="0"/>
          </a:p>
          <a:p>
            <a:pPr marL="0" indent="0">
              <a:buNone/>
            </a:pPr>
            <a:r>
              <a:rPr lang="en-US" sz="4000" i="1" dirty="0"/>
              <a:t>“No one sews a piece of new, unshrunk cloth on old clothes…”</a:t>
            </a:r>
          </a:p>
          <a:p>
            <a:pPr marL="0" indent="0">
              <a:buNone/>
            </a:pPr>
            <a:endParaRPr lang="en-US" sz="3600" dirty="0">
              <a:solidFill>
                <a:srgbClr val="000000"/>
              </a:solidFill>
              <a:latin typeface="Tahoma"/>
              <a:cs typeface="Tahoma"/>
            </a:endParaRPr>
          </a:p>
          <a:p>
            <a:pPr marL="0" indent="0">
              <a:buNone/>
            </a:pPr>
            <a:r>
              <a:rPr lang="en-US" sz="4000" i="1" dirty="0"/>
              <a:t>“No one pours new wine into old wineskins…”</a:t>
            </a: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a:ea typeface="+mj-ea"/>
                <a:cs typeface="Tahoma"/>
              </a:rPr>
              <a:t>THE IMPORTANCE OF DIFFERENCES</a:t>
            </a:r>
          </a:p>
        </p:txBody>
      </p:sp>
    </p:spTree>
    <p:extLst>
      <p:ext uri="{BB962C8B-B14F-4D97-AF65-F5344CB8AC3E}">
        <p14:creationId xmlns:p14="http://schemas.microsoft.com/office/powerpoint/2010/main" val="423071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2" name="Rectangle 1">
            <a:extLst>
              <a:ext uri="{FF2B5EF4-FFF2-40B4-BE49-F238E27FC236}">
                <a16:creationId xmlns:a16="http://schemas.microsoft.com/office/drawing/2014/main" id="{B01DB73D-B50C-5542-8A8D-10EBAF77BA93}"/>
              </a:ext>
            </a:extLst>
          </p:cNvPr>
          <p:cNvSpPr/>
          <p:nvPr/>
        </p:nvSpPr>
        <p:spPr>
          <a:xfrm>
            <a:off x="247294" y="917787"/>
            <a:ext cx="8100391" cy="4154984"/>
          </a:xfrm>
          <a:prstGeom prst="rect">
            <a:avLst/>
          </a:prstGeom>
        </p:spPr>
        <p:txBody>
          <a:bodyPr wrap="square">
            <a:spAutoFit/>
          </a:bodyPr>
          <a:lstStyle/>
          <a:p>
            <a:r>
              <a:rPr lang="en-US" sz="32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Commission on A Way Forward – not a caucus, constituency, agency or committee, </a:t>
            </a:r>
          </a:p>
          <a:p>
            <a:endParaRPr lang="en-US" sz="32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32 people				9 nation</a:t>
            </a:r>
          </a:p>
          <a:p>
            <a:r>
              <a:rPr lang="en-US" sz="2800" dirty="0">
                <a:latin typeface="Tahoma" panose="020B0604030504040204" pitchFamily="34" charset="0"/>
                <a:ea typeface="Tahoma" panose="020B0604030504040204" pitchFamily="34" charset="0"/>
                <a:cs typeface="Tahoma" panose="020B0604030504040204" pitchFamily="34" charset="0"/>
              </a:rPr>
              <a:t>All jurisdictions			15 states</a:t>
            </a:r>
          </a:p>
          <a:p>
            <a:r>
              <a:rPr lang="en-US" sz="2800" dirty="0">
                <a:latin typeface="Tahoma" panose="020B0604030504040204" pitchFamily="34" charset="0"/>
                <a:ea typeface="Tahoma" panose="020B0604030504040204" pitchFamily="34" charset="0"/>
                <a:cs typeface="Tahoma" panose="020B0604030504040204" pitchFamily="34" charset="0"/>
              </a:rPr>
              <a:t>Men and women			 Straight and gay</a:t>
            </a:r>
          </a:p>
          <a:p>
            <a:pPr algn="ctr"/>
            <a:r>
              <a:rPr lang="en-US" sz="2800" dirty="0">
                <a:latin typeface="Tahoma" panose="020B0604030504040204" pitchFamily="34" charset="0"/>
                <a:ea typeface="Tahoma" panose="020B0604030504040204" pitchFamily="34" charset="0"/>
                <a:cs typeface="Tahoma" panose="020B0604030504040204" pitchFamily="34" charset="0"/>
              </a:rPr>
              <a:t>Laity, elders, deacons,  bishops</a:t>
            </a:r>
          </a:p>
          <a:p>
            <a:pPr algn="ctr"/>
            <a:r>
              <a:rPr lang="en-US" sz="2800" dirty="0">
                <a:latin typeface="Tahoma" panose="020B0604030504040204" pitchFamily="34" charset="0"/>
                <a:ea typeface="Tahoma" panose="020B0604030504040204" pitchFamily="34" charset="0"/>
                <a:cs typeface="Tahoma" panose="020B0604030504040204" pitchFamily="34" charset="0"/>
              </a:rPr>
              <a:t>Full span of generations (including unborn)</a:t>
            </a:r>
          </a:p>
          <a:p>
            <a:pPr algn="ctr"/>
            <a:r>
              <a:rPr lang="en-US" sz="2800" dirty="0">
                <a:latin typeface="Tahoma" panose="020B0604030504040204" pitchFamily="34" charset="0"/>
                <a:ea typeface="Tahoma" panose="020B0604030504040204" pitchFamily="34" charset="0"/>
                <a:cs typeface="Tahoma" panose="020B0604030504040204" pitchFamily="34" charset="0"/>
              </a:rPr>
              <a:t>	Across the ideological spectrum</a:t>
            </a:r>
          </a:p>
        </p:txBody>
      </p:sp>
      <p:sp>
        <p:nvSpPr>
          <p:cNvPr id="6" name="TextBox 5">
            <a:extLst>
              <a:ext uri="{FF2B5EF4-FFF2-40B4-BE49-F238E27FC236}">
                <a16:creationId xmlns:a16="http://schemas.microsoft.com/office/drawing/2014/main" id="{A83964CB-FCC9-8E4A-B36B-8097944AED9C}"/>
              </a:ext>
            </a:extLst>
          </p:cNvPr>
          <p:cNvSpPr txBox="1"/>
          <p:nvPr/>
        </p:nvSpPr>
        <p:spPr>
          <a:xfrm>
            <a:off x="159026" y="270753"/>
            <a:ext cx="6875600" cy="707886"/>
          </a:xfrm>
          <a:prstGeom prst="rect">
            <a:avLst/>
          </a:prstGeom>
          <a:noFill/>
        </p:spPr>
        <p:txBody>
          <a:bodyPr wrap="non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A Different Kind of Report</a:t>
            </a:r>
          </a:p>
        </p:txBody>
      </p:sp>
    </p:spTree>
    <p:extLst>
      <p:ext uri="{BB962C8B-B14F-4D97-AF65-F5344CB8AC3E}">
        <p14:creationId xmlns:p14="http://schemas.microsoft.com/office/powerpoint/2010/main" val="62854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2" name="Rectangle 1">
            <a:extLst>
              <a:ext uri="{FF2B5EF4-FFF2-40B4-BE49-F238E27FC236}">
                <a16:creationId xmlns:a16="http://schemas.microsoft.com/office/drawing/2014/main" id="{A608120A-63F8-9842-8EF5-B27D7AD6F2E7}"/>
              </a:ext>
            </a:extLst>
          </p:cNvPr>
          <p:cNvSpPr/>
          <p:nvPr/>
        </p:nvSpPr>
        <p:spPr>
          <a:xfrm>
            <a:off x="247292" y="1071283"/>
            <a:ext cx="8181089" cy="3539430"/>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Does not come from like-minded people</a:t>
            </a:r>
          </a:p>
          <a:p>
            <a:pPr marL="457200" indent="-457200">
              <a:buFont typeface="Arial" panose="020B0604020202020204" pitchFamily="34" charset="0"/>
              <a:buChar char="•"/>
            </a:pPr>
            <a:r>
              <a:rPr lang="en-US" sz="32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Is not the product of debate and parliamentary procedure</a:t>
            </a:r>
          </a:p>
          <a:p>
            <a:pPr marL="457200" indent="-457200">
              <a:buFont typeface="Arial" panose="020B0604020202020204" pitchFamily="34" charset="0"/>
              <a:buChar char="•"/>
            </a:pPr>
            <a:r>
              <a:rPr lang="en-US" sz="32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Angered and upset but never left the table or stopped contributing</a:t>
            </a:r>
          </a:p>
          <a:p>
            <a:pPr marL="457200" indent="-457200">
              <a:buFont typeface="Arial" panose="020B0604020202020204" pitchFamily="34" charset="0"/>
              <a:buChar char="•"/>
            </a:pPr>
            <a:r>
              <a:rPr lang="en-US" sz="32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Is a product of conversation, study, prayer, listening, transparency, and trust</a:t>
            </a: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 Different Kind of Report</a:t>
            </a:r>
          </a:p>
        </p:txBody>
      </p:sp>
    </p:spTree>
    <p:extLst>
      <p:ext uri="{BB962C8B-B14F-4D97-AF65-F5344CB8AC3E}">
        <p14:creationId xmlns:p14="http://schemas.microsoft.com/office/powerpoint/2010/main" val="53417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 Full Solutions</a:t>
            </a:r>
          </a:p>
        </p:txBody>
      </p:sp>
      <p:sp>
        <p:nvSpPr>
          <p:cNvPr id="4" name="Rectangle 3">
            <a:extLst>
              <a:ext uri="{FF2B5EF4-FFF2-40B4-BE49-F238E27FC236}">
                <a16:creationId xmlns:a16="http://schemas.microsoft.com/office/drawing/2014/main" id="{89251A8C-7DCE-7E47-A6DD-3FCA913CD85F}"/>
              </a:ext>
            </a:extLst>
          </p:cNvPr>
          <p:cNvSpPr/>
          <p:nvPr/>
        </p:nvSpPr>
        <p:spPr>
          <a:xfrm>
            <a:off x="-318052" y="1303493"/>
            <a:ext cx="8612481" cy="2554545"/>
          </a:xfrm>
          <a:prstGeom prst="rect">
            <a:avLst/>
          </a:prstGeom>
        </p:spPr>
        <p:txBody>
          <a:bodyPr wrap="square">
            <a:spAutoFit/>
          </a:bodyPr>
          <a:lstStyle/>
          <a:p>
            <a:pPr marL="1057275" lvl="2" indent="-457200">
              <a:buFont typeface="Arial" panose="020B0604020202020204" pitchFamily="34" charset="0"/>
              <a:buChar char="•"/>
            </a:pPr>
            <a:r>
              <a:rPr lang="en-US" sz="32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 UMC in over 95% of US counties</a:t>
            </a:r>
          </a:p>
          <a:p>
            <a:pPr marL="1057275" lvl="2" indent="-457200">
              <a:buFont typeface="Arial" panose="020B0604020202020204" pitchFamily="34" charset="0"/>
              <a:buChar char="•"/>
            </a:pPr>
            <a:r>
              <a:rPr lang="en-US" sz="32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Blue and Red States</a:t>
            </a:r>
          </a:p>
          <a:p>
            <a:pPr marL="1057275" lvl="2" indent="-457200">
              <a:buFont typeface="Arial" panose="020B0604020202020204" pitchFamily="34" charset="0"/>
              <a:buChar char="•"/>
            </a:pPr>
            <a:r>
              <a:rPr lang="en-US" sz="32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African nations where homosexuality is illegal</a:t>
            </a:r>
          </a:p>
          <a:p>
            <a:pPr marL="600075" lvl="2"/>
            <a:endPar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310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6" name="Rectangle 5">
            <a:extLst>
              <a:ext uri="{FF2B5EF4-FFF2-40B4-BE49-F238E27FC236}">
                <a16:creationId xmlns:a16="http://schemas.microsoft.com/office/drawing/2014/main" id="{30113204-9710-CB46-8916-574CA64A7074}"/>
              </a:ext>
            </a:extLst>
          </p:cNvPr>
          <p:cNvSpPr/>
          <p:nvPr/>
        </p:nvSpPr>
        <p:spPr>
          <a:xfrm>
            <a:off x="247292" y="209901"/>
            <a:ext cx="6362229"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 Full Solutions</a:t>
            </a:r>
          </a:p>
        </p:txBody>
      </p:sp>
      <p:sp>
        <p:nvSpPr>
          <p:cNvPr id="4" name="Rectangle 3">
            <a:extLst>
              <a:ext uri="{FF2B5EF4-FFF2-40B4-BE49-F238E27FC236}">
                <a16:creationId xmlns:a16="http://schemas.microsoft.com/office/drawing/2014/main" id="{89251A8C-7DCE-7E47-A6DD-3FCA913CD85F}"/>
              </a:ext>
            </a:extLst>
          </p:cNvPr>
          <p:cNvSpPr/>
          <p:nvPr/>
        </p:nvSpPr>
        <p:spPr>
          <a:xfrm>
            <a:off x="-387627" y="856232"/>
            <a:ext cx="9401231" cy="3970318"/>
          </a:xfrm>
          <a:prstGeom prst="rect">
            <a:avLst/>
          </a:prstGeom>
        </p:spPr>
        <p:txBody>
          <a:bodyPr wrap="square">
            <a:spAutoFit/>
          </a:bodyPr>
          <a:lstStyle/>
          <a:p>
            <a:pPr marL="1171575" marR="0" lvl="2" indent="-5715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5B9BD5">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171575" marR="0" lvl="2" indent="-5715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5B9BD5">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Western Europe and Eastern Europe</a:t>
            </a:r>
          </a:p>
          <a:p>
            <a:pPr marL="1171575" marR="0" lvl="2" indent="-5715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5B9BD5">
                    <a:lumMod val="25000"/>
                  </a:srgbClr>
                </a:solidFill>
                <a:latin typeface="Tahoma" panose="020B0604030504040204" pitchFamily="34" charset="0"/>
                <a:ea typeface="Tahoma" panose="020B0604030504040204" pitchFamily="34" charset="0"/>
                <a:cs typeface="Tahoma" panose="020B0604030504040204" pitchFamily="34" charset="0"/>
              </a:rPr>
              <a:t>Evolving views in the Philippines </a:t>
            </a:r>
            <a:endParaRPr kumimoji="0" lang="en-US" sz="3600" b="0" i="0" u="none" strike="noStrike" kern="1200" cap="none" spc="0" normalizeH="0" baseline="0" noProof="0" dirty="0">
              <a:ln>
                <a:noFill/>
              </a:ln>
              <a:solidFill>
                <a:srgbClr val="5B9BD5">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171575" marR="0" lvl="2" indent="-5715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5B9BD5">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Generations that have few issues</a:t>
            </a:r>
          </a:p>
          <a:p>
            <a:pPr marL="1171575" marR="0" lvl="2" indent="-5715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There is no definitive answer, except for those people who have their own definitive answer.</a:t>
            </a:r>
          </a:p>
        </p:txBody>
      </p:sp>
    </p:spTree>
    <p:extLst>
      <p:ext uri="{BB962C8B-B14F-4D97-AF65-F5344CB8AC3E}">
        <p14:creationId xmlns:p14="http://schemas.microsoft.com/office/powerpoint/2010/main" val="2423245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9484</TotalTime>
  <Words>811</Words>
  <Application>Microsoft Macintosh PowerPoint</Application>
  <PresentationFormat>On-screen Show (16:9)</PresentationFormat>
  <Paragraphs>193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Garamond 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Berlin</dc:creator>
  <cp:lastModifiedBy>Tom Berlin</cp:lastModifiedBy>
  <cp:revision>53</cp:revision>
  <dcterms:created xsi:type="dcterms:W3CDTF">2018-05-24T14:11:01Z</dcterms:created>
  <dcterms:modified xsi:type="dcterms:W3CDTF">2018-06-01T03:13:10Z</dcterms:modified>
</cp:coreProperties>
</file>