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256" r:id="rId2"/>
    <p:sldId id="257" r:id="rId3"/>
    <p:sldId id="258" r:id="rId4"/>
    <p:sldId id="259" r:id="rId5"/>
    <p:sldId id="271" r:id="rId6"/>
    <p:sldId id="260" r:id="rId7"/>
    <p:sldId id="270" r:id="rId8"/>
    <p:sldId id="268" r:id="rId9"/>
    <p:sldId id="269" r:id="rId10"/>
    <p:sldId id="261" r:id="rId11"/>
    <p:sldId id="262" r:id="rId12"/>
    <p:sldId id="267" r:id="rId13"/>
    <p:sldId id="263" r:id="rId14"/>
    <p:sldId id="264" r:id="rId15"/>
    <p:sldId id="265" r:id="rId16"/>
    <p:sldId id="266" r:id="rId17"/>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351630A8-FBB0-4130-A819-6F34167D9164}" type="datetimeFigureOut">
              <a:rPr lang="en-US" smtClean="0"/>
              <a:t>5/4/2016</a:t>
            </a:fld>
            <a:endParaRPr lang="en-US"/>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7209383A-A63C-4D93-AB8E-17FDBE37E7B1}" type="slidenum">
              <a:rPr lang="en-US" smtClean="0"/>
              <a:t>‹#›</a:t>
            </a:fld>
            <a:endParaRPr lang="en-US"/>
          </a:p>
        </p:txBody>
      </p:sp>
    </p:spTree>
    <p:extLst>
      <p:ext uri="{BB962C8B-B14F-4D97-AF65-F5344CB8AC3E}">
        <p14:creationId xmlns:p14="http://schemas.microsoft.com/office/powerpoint/2010/main" val="1924284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8567172C-8CDE-40B0-802C-8187ED3EE665}" type="datetimeFigureOut">
              <a:rPr lang="en-US" smtClean="0"/>
              <a:t>5/4/2016</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043CCAD4-065E-4217-A276-2F4A83EA0FEA}" type="slidenum">
              <a:rPr lang="en-US" smtClean="0"/>
              <a:t>‹#›</a:t>
            </a:fld>
            <a:endParaRPr lang="en-US"/>
          </a:p>
        </p:txBody>
      </p:sp>
    </p:spTree>
    <p:extLst>
      <p:ext uri="{BB962C8B-B14F-4D97-AF65-F5344CB8AC3E}">
        <p14:creationId xmlns:p14="http://schemas.microsoft.com/office/powerpoint/2010/main" val="1388330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3CCAD4-065E-4217-A276-2F4A83EA0FEA}" type="slidenum">
              <a:rPr lang="en-US" smtClean="0"/>
              <a:t>4</a:t>
            </a:fld>
            <a:endParaRPr lang="en-US"/>
          </a:p>
        </p:txBody>
      </p:sp>
    </p:spTree>
    <p:extLst>
      <p:ext uri="{BB962C8B-B14F-4D97-AF65-F5344CB8AC3E}">
        <p14:creationId xmlns:p14="http://schemas.microsoft.com/office/powerpoint/2010/main" val="3931790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3CCAD4-065E-4217-A276-2F4A83EA0FEA}" type="slidenum">
              <a:rPr lang="en-US" smtClean="0"/>
              <a:t>5</a:t>
            </a:fld>
            <a:endParaRPr lang="en-US"/>
          </a:p>
        </p:txBody>
      </p:sp>
    </p:spTree>
    <p:extLst>
      <p:ext uri="{BB962C8B-B14F-4D97-AF65-F5344CB8AC3E}">
        <p14:creationId xmlns:p14="http://schemas.microsoft.com/office/powerpoint/2010/main" val="3931790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91553A-E801-4013-8B23-FB3469719E11}"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08940-B673-4156-9607-C931EA9454F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91553A-E801-4013-8B23-FB3469719E11}"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08940-B673-4156-9607-C931EA9454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E91553A-E801-4013-8B23-FB3469719E11}"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08940-B673-4156-9607-C931EA9454FC}"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91553A-E801-4013-8B23-FB3469719E11}"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08940-B673-4156-9607-C931EA9454FC}"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91553A-E801-4013-8B23-FB3469719E11}"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08940-B673-4156-9607-C931EA9454F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E91553A-E801-4013-8B23-FB3469719E11}" type="datetimeFigureOut">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08940-B673-4156-9607-C931EA9454FC}"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91553A-E801-4013-8B23-FB3469719E11}" type="datetimeFigureOut">
              <a:rPr lang="en-US" smtClean="0"/>
              <a:t>5/4/2016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208940-B673-4156-9607-C931EA9454F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91553A-E801-4013-8B23-FB3469719E11}" type="datetimeFigureOut">
              <a:rPr lang="en-US" smtClean="0"/>
              <a:t>5/4/2016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208940-B673-4156-9607-C931EA9454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E91553A-E801-4013-8B23-FB3469719E11}" type="datetimeFigureOut">
              <a:rPr lang="en-US" smtClean="0"/>
              <a:t>5/4/2016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208940-B673-4156-9607-C931EA9454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91553A-E801-4013-8B23-FB3469719E11}" type="datetimeFigureOut">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08940-B673-4156-9607-C931EA9454FC}"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91553A-E801-4013-8B23-FB3469719E11}" type="datetimeFigureOut">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08940-B673-4156-9607-C931EA9454FC}"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E91553A-E801-4013-8B23-FB3469719E11}" type="datetimeFigureOut">
              <a:rPr lang="en-US" smtClean="0"/>
              <a:t>5/4/2016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1208940-B673-4156-9607-C931EA9454FC}"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www.umcdiscipleship.org/resources/development-through-the-life-span" TargetMode="External"/><Relationship Id="rId3" Type="http://schemas.openxmlformats.org/officeDocument/2006/relationships/hyperlink" Target="http://www.baylor.edu/ifl/christianreflection/childrenarticlegarrett.pdf" TargetMode="External"/><Relationship Id="rId7" Type="http://schemas.openxmlformats.org/officeDocument/2006/relationships/hyperlink" Target="https://brianhaynes.org/2008/11/14/bless-your-kids-every-day/" TargetMode="External"/><Relationship Id="rId2" Type="http://schemas.openxmlformats.org/officeDocument/2006/relationships/hyperlink" Target="http://childrensministry.com/articles/the-bible-uncensored/" TargetMode="External"/><Relationship Id="rId1" Type="http://schemas.openxmlformats.org/officeDocument/2006/relationships/slideLayout" Target="../slideLayouts/slideLayout2.xml"/><Relationship Id="rId6" Type="http://schemas.openxmlformats.org/officeDocument/2006/relationships/hyperlink" Target="http://www.kimberleeconwayireton.net/wp-content/uploads/2009/06/Practicing-the-Examen-with-Children.pdf" TargetMode="External"/><Relationship Id="rId5" Type="http://schemas.openxmlformats.org/officeDocument/2006/relationships/hyperlink" Target="https://finneyschool.org/LinkClick.aspx?fileticket=gsN6bSF_Elc%3D&amp;tabid=289&amp;mid=916" TargetMode="External"/><Relationship Id="rId4" Type="http://schemas.openxmlformats.org/officeDocument/2006/relationships/hyperlink" Target="http://practicingourfaith.org/pdf/Practicing%20Our%20Faith%20at%20Home.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Family Ministries</a:t>
            </a:r>
            <a:endParaRPr lang="en-US" dirty="0"/>
          </a:p>
        </p:txBody>
      </p:sp>
      <p:sp>
        <p:nvSpPr>
          <p:cNvPr id="3" name="Subtitle 2"/>
          <p:cNvSpPr>
            <a:spLocks noGrp="1"/>
          </p:cNvSpPr>
          <p:nvPr>
            <p:ph type="subTitle" idx="1"/>
          </p:nvPr>
        </p:nvSpPr>
        <p:spPr/>
        <p:txBody>
          <a:bodyPr>
            <a:normAutofit lnSpcReduction="10000"/>
          </a:bodyPr>
          <a:lstStyle/>
          <a:p>
            <a:r>
              <a:rPr lang="en-US" dirty="0" smtClean="0"/>
              <a:t>Erica Benjamin</a:t>
            </a:r>
          </a:p>
          <a:p>
            <a:r>
              <a:rPr lang="en-US" dirty="0" smtClean="0"/>
              <a:t>Director of Children’s Ministries</a:t>
            </a:r>
          </a:p>
          <a:p>
            <a:r>
              <a:rPr lang="en-US" dirty="0" smtClean="0"/>
              <a:t>Severna Park UMC</a:t>
            </a:r>
          </a:p>
          <a:p>
            <a:r>
              <a:rPr lang="en-US" dirty="0" smtClean="0"/>
              <a:t>Ebenjamin@SevernaParkUMC.org</a:t>
            </a:r>
            <a:endParaRPr lang="en-US" dirty="0"/>
          </a:p>
        </p:txBody>
      </p:sp>
    </p:spTree>
    <p:extLst>
      <p:ext uri="{BB962C8B-B14F-4D97-AF65-F5344CB8AC3E}">
        <p14:creationId xmlns:p14="http://schemas.microsoft.com/office/powerpoint/2010/main" val="36320572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133600"/>
            <a:ext cx="8839199" cy="4495800"/>
          </a:xfrm>
        </p:spPr>
        <p:txBody>
          <a:bodyPr>
            <a:normAutofit fontScale="70000" lnSpcReduction="20000"/>
          </a:bodyPr>
          <a:lstStyle/>
          <a:p>
            <a:pPr marL="0" indent="0">
              <a:buNone/>
            </a:pPr>
            <a:r>
              <a:rPr lang="en-US" dirty="0"/>
              <a:t>Our kids grow up in a world of criticism.  How great would it be for us to bless them every day?  I will just be a little transparent.  Sometimes I wonder if I am 70% criticism as a parent and only 30% blessing.  Here is what I mean.  It is really easy to criticize.  You left your shoes out.  Your voice is too loud.  Stop hitting your sister.  Don’t use my toothbrush…you get the idea</a:t>
            </a:r>
            <a:r>
              <a:rPr lang="en-US" dirty="0" smtClean="0"/>
              <a:t>.</a:t>
            </a:r>
          </a:p>
          <a:p>
            <a:pPr marL="0" indent="0">
              <a:buNone/>
            </a:pPr>
            <a:endParaRPr lang="en-US" dirty="0"/>
          </a:p>
          <a:p>
            <a:pPr marL="0" indent="0">
              <a:buNone/>
            </a:pPr>
            <a:r>
              <a:rPr lang="en-US" dirty="0"/>
              <a:t>What if I blessed at least as much or more than I criticize?  Would my kids grow up to be much different kids? Let’s make a pact, you and me.  Let’s bless our kids.  Here is one way you could be really intentional about it</a:t>
            </a:r>
            <a:r>
              <a:rPr lang="en-US" dirty="0" smtClean="0"/>
              <a:t>.</a:t>
            </a:r>
          </a:p>
          <a:p>
            <a:pPr marL="0" indent="0">
              <a:buNone/>
            </a:pPr>
            <a:endParaRPr lang="en-US" dirty="0"/>
          </a:p>
          <a:p>
            <a:pPr marL="0" indent="0">
              <a:buNone/>
            </a:pPr>
            <a:r>
              <a:rPr lang="en-US" dirty="0"/>
              <a:t>Tuck your kids in bed whether they are 2 or 17.  Pray with them at the end of the day before they sleep and then take a bold step.  Bless them.  Put your hands on their head or their back or hold their hands and bless them.  Use Scripture as the model for blessing</a:t>
            </a:r>
            <a:r>
              <a:rPr lang="en-US" dirty="0" smtClean="0"/>
              <a:t>. –Haynes</a:t>
            </a:r>
          </a:p>
          <a:p>
            <a:pPr marL="0" indent="0">
              <a:buNone/>
            </a:pPr>
            <a:endParaRPr lang="en-US" dirty="0" smtClean="0"/>
          </a:p>
          <a:p>
            <a:pPr marL="0" indent="0" algn="ctr">
              <a:buNone/>
            </a:pPr>
            <a:r>
              <a:rPr lang="en-US" i="1" dirty="0"/>
              <a:t>“May the Lord bless you and keep you.  May the Lord make His face shine on you and be gracious unto you.  May the Lord lift up His countenance upon you and give you peace.  Amen</a:t>
            </a:r>
            <a:r>
              <a:rPr lang="en-US" i="1" dirty="0" smtClean="0"/>
              <a:t>!” </a:t>
            </a:r>
            <a:r>
              <a:rPr lang="en-US" i="1" dirty="0"/>
              <a:t> -Numbers 6:24-26</a:t>
            </a:r>
            <a:r>
              <a:rPr lang="en-US" i="1" dirty="0" smtClean="0"/>
              <a:t>.</a:t>
            </a:r>
            <a:endParaRPr lang="en-US" dirty="0"/>
          </a:p>
        </p:txBody>
      </p:sp>
      <p:sp>
        <p:nvSpPr>
          <p:cNvPr id="3" name="Title 2"/>
          <p:cNvSpPr>
            <a:spLocks noGrp="1"/>
          </p:cNvSpPr>
          <p:nvPr>
            <p:ph type="title"/>
          </p:nvPr>
        </p:nvSpPr>
        <p:spPr/>
        <p:txBody>
          <a:bodyPr/>
          <a:lstStyle/>
          <a:p>
            <a:r>
              <a:rPr lang="en-US" dirty="0"/>
              <a:t>Blessings</a:t>
            </a:r>
          </a:p>
        </p:txBody>
      </p:sp>
    </p:spTree>
    <p:extLst>
      <p:ext uri="{BB962C8B-B14F-4D97-AF65-F5344CB8AC3E}">
        <p14:creationId xmlns:p14="http://schemas.microsoft.com/office/powerpoint/2010/main" val="2619623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458199" cy="4190999"/>
          </a:xfrm>
        </p:spPr>
        <p:txBody>
          <a:bodyPr>
            <a:normAutofit fontScale="70000" lnSpcReduction="20000"/>
          </a:bodyPr>
          <a:lstStyle/>
          <a:p>
            <a:pPr marL="301943" lvl="1" indent="0" fontAlgn="base">
              <a:buNone/>
            </a:pPr>
            <a:r>
              <a:rPr lang="en-US" sz="2800" dirty="0" smtClean="0"/>
              <a:t>Opportunities to Connect or Reconnect with Families and Guide them in their Faith</a:t>
            </a:r>
          </a:p>
          <a:p>
            <a:pPr lvl="1" fontAlgn="base"/>
            <a:r>
              <a:rPr lang="en-US" sz="2800" dirty="0" smtClean="0"/>
              <a:t>Baptism</a:t>
            </a:r>
            <a:endParaRPr lang="en-US" sz="2800" dirty="0"/>
          </a:p>
          <a:p>
            <a:pPr lvl="2" fontAlgn="base"/>
            <a:r>
              <a:rPr lang="en-US" sz="2800" dirty="0"/>
              <a:t>1st connection</a:t>
            </a:r>
          </a:p>
          <a:p>
            <a:pPr lvl="2" fontAlgn="base"/>
            <a:r>
              <a:rPr lang="en-US" sz="2800" dirty="0"/>
              <a:t>Copy of booklet</a:t>
            </a:r>
          </a:p>
          <a:p>
            <a:pPr lvl="2" fontAlgn="base"/>
            <a:r>
              <a:rPr lang="en-US" sz="2800" dirty="0" smtClean="0"/>
              <a:t>Faith </a:t>
            </a:r>
            <a:r>
              <a:rPr lang="en-US" sz="2800" dirty="0"/>
              <a:t>box, remembering your </a:t>
            </a:r>
            <a:r>
              <a:rPr lang="en-US" sz="2800" dirty="0" smtClean="0"/>
              <a:t>baptism, celebrate</a:t>
            </a:r>
            <a:endParaRPr lang="en-US" sz="2800" dirty="0"/>
          </a:p>
          <a:p>
            <a:pPr lvl="1" fontAlgn="base"/>
            <a:r>
              <a:rPr lang="en-US" sz="2800" dirty="0"/>
              <a:t>3rd Grade Bibles</a:t>
            </a:r>
          </a:p>
          <a:p>
            <a:pPr lvl="2" fontAlgn="base"/>
            <a:r>
              <a:rPr lang="en-US" sz="2800" dirty="0"/>
              <a:t>Reading Scripture </a:t>
            </a:r>
            <a:r>
              <a:rPr lang="en-US" sz="2800" dirty="0" smtClean="0"/>
              <a:t>Together</a:t>
            </a:r>
          </a:p>
          <a:p>
            <a:pPr lvl="2" fontAlgn="base"/>
            <a:r>
              <a:rPr lang="en-US" sz="2800" dirty="0" smtClean="0"/>
              <a:t>Liturgy &amp; Worship</a:t>
            </a:r>
            <a:endParaRPr lang="en-US" sz="2800" dirty="0"/>
          </a:p>
          <a:p>
            <a:pPr lvl="1" fontAlgn="base"/>
            <a:r>
              <a:rPr lang="en-US" sz="2800" dirty="0"/>
              <a:t>Confirmation</a:t>
            </a:r>
          </a:p>
          <a:p>
            <a:pPr lvl="2" fontAlgn="base"/>
            <a:r>
              <a:rPr lang="en-US" sz="2800" dirty="0" smtClean="0"/>
              <a:t>Mentors</a:t>
            </a:r>
          </a:p>
          <a:p>
            <a:pPr lvl="2" fontAlgn="base"/>
            <a:r>
              <a:rPr lang="en-US" sz="2800" dirty="0" smtClean="0"/>
              <a:t>Liturgy &amp; Worship</a:t>
            </a:r>
          </a:p>
          <a:p>
            <a:pPr lvl="1" fontAlgn="base"/>
            <a:r>
              <a:rPr lang="en-US" sz="3000" dirty="0" smtClean="0"/>
              <a:t>Letters to children about your hopes as they grow in faith</a:t>
            </a:r>
            <a:endParaRPr lang="en-US" sz="3000" dirty="0"/>
          </a:p>
        </p:txBody>
      </p:sp>
      <p:sp>
        <p:nvSpPr>
          <p:cNvPr id="3" name="Title 2"/>
          <p:cNvSpPr>
            <a:spLocks noGrp="1"/>
          </p:cNvSpPr>
          <p:nvPr>
            <p:ph type="title"/>
          </p:nvPr>
        </p:nvSpPr>
        <p:spPr/>
        <p:txBody>
          <a:bodyPr>
            <a:normAutofit fontScale="90000"/>
          </a:bodyPr>
          <a:lstStyle/>
          <a:p>
            <a:r>
              <a:rPr lang="en-US" dirty="0"/>
              <a:t>Milestones</a:t>
            </a:r>
            <a:br>
              <a:rPr lang="en-US" dirty="0"/>
            </a:br>
            <a:endParaRPr lang="en-US" dirty="0"/>
          </a:p>
        </p:txBody>
      </p:sp>
    </p:spTree>
    <p:extLst>
      <p:ext uri="{BB962C8B-B14F-4D97-AF65-F5344CB8AC3E}">
        <p14:creationId xmlns:p14="http://schemas.microsoft.com/office/powerpoint/2010/main" val="1470066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00113" y="152400"/>
            <a:ext cx="7315200" cy="533400"/>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mtClean="0">
                <a:latin typeface="Monotype Corsiva" pitchFamily="66" charset="0"/>
                <a:cs typeface="Trebuchet MS" pitchFamily="34" charset="0"/>
              </a:rPr>
              <a:t>Spencer Chase Bierdeman</a:t>
            </a:r>
          </a:p>
        </p:txBody>
      </p:sp>
      <p:sp>
        <p:nvSpPr>
          <p:cNvPr id="3" name="Text Placeholder 1"/>
          <p:cNvSpPr txBox="1">
            <a:spLocks/>
          </p:cNvSpPr>
          <p:nvPr/>
        </p:nvSpPr>
        <p:spPr>
          <a:xfrm>
            <a:off x="0" y="4800600"/>
            <a:ext cx="8915400" cy="2057400"/>
          </a:xfrm>
          <a:prstGeom prst="rect">
            <a:avLst/>
          </a:prstGeom>
        </p:spPr>
        <p:txBody>
          <a:bodyPr>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ctr">
              <a:buNone/>
              <a:defRPr/>
            </a:pPr>
            <a:r>
              <a:rPr lang="en-US" altLang="en-US" sz="4000" dirty="0" smtClean="0">
                <a:latin typeface="Monotype Corsiva" pitchFamily="66" charset="0"/>
              </a:rPr>
              <a:t>As you love God’s Word, may you have great peace and never stumble. </a:t>
            </a:r>
          </a:p>
          <a:p>
            <a:pPr marL="0" indent="0" algn="ctr">
              <a:buNone/>
              <a:defRPr/>
            </a:pPr>
            <a:r>
              <a:rPr lang="en-US" altLang="en-US" sz="4000" dirty="0" smtClean="0">
                <a:latin typeface="Monotype Corsiva" pitchFamily="66" charset="0"/>
              </a:rPr>
              <a:t>Psalm 119:65</a:t>
            </a:r>
          </a:p>
        </p:txBody>
      </p:sp>
      <p:pic>
        <p:nvPicPr>
          <p:cNvPr id="4" name="Picture 5" descr="C:\Users\EBenjamin\Desktop\3rd Grade pictures\20140914_1120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31188" y="-11787188"/>
            <a:ext cx="5486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https://lh3.googleusercontent.com/PjKrxH-Ykrue3kIuIKlIKUkRF7t6kyIvCWb7fl4-VBM9bqJCJK6zC17fCDQ-waiIJ0wIYUpWE-PKmQdIZjBrOob5Z_Ys5j3UtWUifnwZ7bBBjycR-XcEjzkYSA1JlRITgkAbwoMOT4_qkOmubk2uhXvITfWnPn5NkNlg2lFrCsxVu1mb3UiDeLzQO-aopd8CryW3FMn7jhPPZ8ILKjK-wVOH1IJQoVB4ziDQDXlx3E-QeAC8aaKdOH0yj7DAfXk8AQv_JjaAR6xHkc_XZewsTRM7GrTNTM1fo1Uqyki6MRArVsnhQOqpEtC1wvr86oht85512i-cKzThHsO-Ke8SUy3WxSqmz2G5YlxACDa_Iotm2TMq-mxRpN6YYPMgtjUk-o-NPcx30LMR8Xi23P3D4xFPGGtLPLQXIP2Wu-DppLmeyJBCBfPmhi7j9TCrYZMZjYSCnWCI8zbjhzUq_OJNpmKuOdwdY7CjlzvHOlYdAiNlx2MmhPwpsddanGNxEnheVA-ippZetleXd1T5gzuyoCfZe4iLh3nRM9cSCX1RdWM=w437-h776-no"/>
          <p:cNvPicPr>
            <a:picLocks noChangeAspect="1" noChangeArrowheads="1"/>
          </p:cNvPicPr>
          <p:nvPr/>
        </p:nvPicPr>
        <p:blipFill>
          <a:blip r:embed="rId3">
            <a:extLst>
              <a:ext uri="{28A0092B-C50C-407E-A947-70E740481C1C}">
                <a14:useLocalDpi xmlns:a14="http://schemas.microsoft.com/office/drawing/2010/main" val="0"/>
              </a:ext>
            </a:extLst>
          </a:blip>
          <a:srcRect t="18716"/>
          <a:stretch>
            <a:fillRect/>
          </a:stretch>
        </p:blipFill>
        <p:spPr bwMode="auto">
          <a:xfrm>
            <a:off x="3044826" y="914400"/>
            <a:ext cx="2632854"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5556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1" fontAlgn="base"/>
            <a:r>
              <a:rPr lang="en-US" sz="3200" dirty="0" smtClean="0"/>
              <a:t>Movie </a:t>
            </a:r>
            <a:r>
              <a:rPr lang="en-US" sz="3200" dirty="0"/>
              <a:t>Nights</a:t>
            </a:r>
          </a:p>
          <a:p>
            <a:pPr lvl="1" fontAlgn="base"/>
            <a:r>
              <a:rPr lang="en-US" sz="3200" dirty="0" smtClean="0"/>
              <a:t>Fall </a:t>
            </a:r>
            <a:r>
              <a:rPr lang="en-US" sz="3200" dirty="0"/>
              <a:t>Festival</a:t>
            </a:r>
          </a:p>
          <a:p>
            <a:pPr lvl="1" fontAlgn="base"/>
            <a:r>
              <a:rPr lang="en-US" sz="3200" dirty="0"/>
              <a:t>Advent- Carols, Cookies, </a:t>
            </a:r>
            <a:r>
              <a:rPr lang="en-US" sz="3200" dirty="0" smtClean="0"/>
              <a:t>Crafts</a:t>
            </a:r>
          </a:p>
          <a:p>
            <a:pPr lvl="1" fontAlgn="base"/>
            <a:r>
              <a:rPr lang="en-US" sz="3200" dirty="0" smtClean="0"/>
              <a:t>Lent- </a:t>
            </a:r>
            <a:r>
              <a:rPr lang="en-US" sz="3200" dirty="0"/>
              <a:t>Egg Hunts</a:t>
            </a:r>
          </a:p>
          <a:p>
            <a:pPr lvl="1" fontAlgn="base"/>
            <a:r>
              <a:rPr lang="en-US" sz="3200" dirty="0" smtClean="0"/>
              <a:t>Table Talks</a:t>
            </a:r>
            <a:endParaRPr lang="en-US" sz="3200" dirty="0"/>
          </a:p>
          <a:p>
            <a:pPr lvl="1" fontAlgn="base"/>
            <a:r>
              <a:rPr lang="en-US" sz="3200" dirty="0"/>
              <a:t>Intergenerational Class</a:t>
            </a:r>
          </a:p>
          <a:p>
            <a:endParaRPr lang="en-US" dirty="0"/>
          </a:p>
        </p:txBody>
      </p:sp>
      <p:sp>
        <p:nvSpPr>
          <p:cNvPr id="3" name="Title 2"/>
          <p:cNvSpPr>
            <a:spLocks noGrp="1"/>
          </p:cNvSpPr>
          <p:nvPr>
            <p:ph type="title"/>
          </p:nvPr>
        </p:nvSpPr>
        <p:spPr/>
        <p:txBody>
          <a:bodyPr>
            <a:normAutofit fontScale="90000"/>
          </a:bodyPr>
          <a:lstStyle/>
          <a:p>
            <a:r>
              <a:rPr lang="en-US" dirty="0"/>
              <a:t>Special Events</a:t>
            </a:r>
            <a:br>
              <a:rPr lang="en-US" dirty="0"/>
            </a:br>
            <a:endParaRPr lang="en-US" dirty="0"/>
          </a:p>
        </p:txBody>
      </p:sp>
    </p:spTree>
    <p:extLst>
      <p:ext uri="{BB962C8B-B14F-4D97-AF65-F5344CB8AC3E}">
        <p14:creationId xmlns:p14="http://schemas.microsoft.com/office/powerpoint/2010/main" val="1786175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514600"/>
            <a:ext cx="4191000" cy="4114799"/>
          </a:xfrm>
        </p:spPr>
        <p:txBody>
          <a:bodyPr>
            <a:normAutofit lnSpcReduction="10000"/>
          </a:bodyPr>
          <a:lstStyle/>
          <a:p>
            <a:pPr marL="0" indent="0" fontAlgn="base">
              <a:buNone/>
            </a:pPr>
            <a:r>
              <a:rPr lang="en-US" sz="3400" dirty="0" smtClean="0"/>
              <a:t>Groups</a:t>
            </a:r>
          </a:p>
          <a:p>
            <a:pPr fontAlgn="base"/>
            <a:r>
              <a:rPr lang="en-US" sz="3400" dirty="0" smtClean="0"/>
              <a:t>Moms </a:t>
            </a:r>
            <a:r>
              <a:rPr lang="en-US" sz="3400" dirty="0"/>
              <a:t>Groups</a:t>
            </a:r>
          </a:p>
          <a:p>
            <a:pPr fontAlgn="base"/>
            <a:r>
              <a:rPr lang="en-US" sz="3400" dirty="0" smtClean="0"/>
              <a:t>Grand parenting </a:t>
            </a:r>
            <a:r>
              <a:rPr lang="en-US" sz="3400" dirty="0"/>
              <a:t>Groups</a:t>
            </a:r>
          </a:p>
          <a:p>
            <a:pPr fontAlgn="base"/>
            <a:r>
              <a:rPr lang="en-US" sz="3400" dirty="0"/>
              <a:t>Young Family </a:t>
            </a:r>
            <a:endParaRPr lang="en-US" sz="3400" dirty="0" smtClean="0"/>
          </a:p>
          <a:p>
            <a:pPr fontAlgn="base"/>
            <a:r>
              <a:rPr lang="en-US" sz="3400" dirty="0" smtClean="0"/>
              <a:t>Single Parents</a:t>
            </a:r>
          </a:p>
          <a:p>
            <a:pPr fontAlgn="base"/>
            <a:r>
              <a:rPr lang="en-US" sz="3400" dirty="0" smtClean="0"/>
              <a:t>Grieving Families</a:t>
            </a:r>
          </a:p>
          <a:p>
            <a:endParaRPr lang="en-US" dirty="0"/>
          </a:p>
        </p:txBody>
      </p:sp>
      <p:sp>
        <p:nvSpPr>
          <p:cNvPr id="3" name="Title 2"/>
          <p:cNvSpPr>
            <a:spLocks noGrp="1"/>
          </p:cNvSpPr>
          <p:nvPr>
            <p:ph type="title"/>
          </p:nvPr>
        </p:nvSpPr>
        <p:spPr/>
        <p:txBody>
          <a:bodyPr>
            <a:normAutofit fontScale="90000"/>
          </a:bodyPr>
          <a:lstStyle/>
          <a:p>
            <a:r>
              <a:rPr lang="en-US" dirty="0"/>
              <a:t>Support Groups</a:t>
            </a:r>
            <a:br>
              <a:rPr lang="en-US" dirty="0"/>
            </a:br>
            <a:endParaRPr lang="en-US" dirty="0"/>
          </a:p>
        </p:txBody>
      </p:sp>
      <p:sp>
        <p:nvSpPr>
          <p:cNvPr id="4" name="Content Placeholder 1"/>
          <p:cNvSpPr txBox="1">
            <a:spLocks/>
          </p:cNvSpPr>
          <p:nvPr/>
        </p:nvSpPr>
        <p:spPr>
          <a:xfrm>
            <a:off x="4600075" y="2514601"/>
            <a:ext cx="4191000" cy="39624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en-US" sz="3600" dirty="0" smtClean="0"/>
              <a:t>Curriculum Ideas</a:t>
            </a:r>
          </a:p>
          <a:p>
            <a:r>
              <a:rPr lang="en-US" sz="3600" dirty="0" smtClean="0"/>
              <a:t>Convergence</a:t>
            </a:r>
          </a:p>
          <a:p>
            <a:r>
              <a:rPr lang="en-US" sz="3600" dirty="0" err="1" smtClean="0"/>
              <a:t>Momastery</a:t>
            </a:r>
            <a:endParaRPr lang="en-US" sz="3600" dirty="0" smtClean="0"/>
          </a:p>
          <a:p>
            <a:r>
              <a:rPr lang="en-US" sz="3600" dirty="0" smtClean="0"/>
              <a:t>Moms Connect</a:t>
            </a:r>
          </a:p>
          <a:p>
            <a:r>
              <a:rPr lang="en-US" sz="3600" dirty="0" smtClean="0"/>
              <a:t>MOPS</a:t>
            </a:r>
            <a:endParaRPr lang="en-US" sz="3600" dirty="0"/>
          </a:p>
        </p:txBody>
      </p:sp>
    </p:spTree>
    <p:extLst>
      <p:ext uri="{BB962C8B-B14F-4D97-AF65-F5344CB8AC3E}">
        <p14:creationId xmlns:p14="http://schemas.microsoft.com/office/powerpoint/2010/main" val="3497644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675466"/>
            <a:ext cx="8686799" cy="3953933"/>
          </a:xfrm>
        </p:spPr>
        <p:txBody>
          <a:bodyPr>
            <a:normAutofit/>
          </a:bodyPr>
          <a:lstStyle/>
          <a:p>
            <a:pPr fontAlgn="base"/>
            <a:r>
              <a:rPr lang="en-US" sz="2200" i="1" dirty="0" smtClean="0"/>
              <a:t>The Fall of Freddie the Leaf </a:t>
            </a:r>
            <a:r>
              <a:rPr lang="en-US" sz="2200" dirty="0" smtClean="0"/>
              <a:t>by Leo </a:t>
            </a:r>
            <a:r>
              <a:rPr lang="en-US" sz="2200" dirty="0" err="1" smtClean="0"/>
              <a:t>Buscaglia</a:t>
            </a:r>
            <a:endParaRPr lang="en-US" sz="2200" dirty="0"/>
          </a:p>
          <a:p>
            <a:pPr marL="274320" lvl="1"/>
            <a:r>
              <a:rPr lang="en-US" i="1" dirty="0"/>
              <a:t>Seamless Faith </a:t>
            </a:r>
            <a:r>
              <a:rPr lang="en-US" dirty="0"/>
              <a:t>by Traci </a:t>
            </a:r>
            <a:r>
              <a:rPr lang="en-US" dirty="0" smtClean="0"/>
              <a:t>Smith</a:t>
            </a:r>
          </a:p>
          <a:p>
            <a:pPr marL="274320" lvl="1"/>
            <a:r>
              <a:rPr lang="en-US" i="1" dirty="0" smtClean="0"/>
              <a:t>A Family Journey with Jesus through Lent </a:t>
            </a:r>
            <a:r>
              <a:rPr lang="en-US" dirty="0" smtClean="0"/>
              <a:t>by Angela </a:t>
            </a:r>
            <a:r>
              <a:rPr lang="en-US" dirty="0" err="1" smtClean="0"/>
              <a:t>Burrin</a:t>
            </a:r>
            <a:endParaRPr lang="en-US" dirty="0" smtClean="0"/>
          </a:p>
          <a:p>
            <a:pPr marL="274320" lvl="1"/>
            <a:r>
              <a:rPr lang="en-US" i="1" dirty="0" smtClean="0"/>
              <a:t>Grand Days </a:t>
            </a:r>
            <a:r>
              <a:rPr lang="en-US" dirty="0" smtClean="0"/>
              <a:t>by Group Publishing</a:t>
            </a:r>
          </a:p>
          <a:p>
            <a:pPr marL="274320" lvl="1"/>
            <a:r>
              <a:rPr lang="en-US" i="1" dirty="0" smtClean="0"/>
              <a:t>Lord, Bless My Child </a:t>
            </a:r>
            <a:r>
              <a:rPr lang="en-US" dirty="0" smtClean="0"/>
              <a:t>by William &amp; Nancie Carmichael</a:t>
            </a:r>
          </a:p>
          <a:p>
            <a:pPr marL="274320" lvl="1"/>
            <a:r>
              <a:rPr lang="en-US" dirty="0" smtClean="0"/>
              <a:t>Family Faith Celebration: Milestone Kits: Baby Blessing, Faith Commitment, First Bible by Group Publishing</a:t>
            </a:r>
          </a:p>
          <a:p>
            <a:pPr marL="274320" lvl="1"/>
            <a:r>
              <a:rPr lang="en-US" i="1" dirty="0" smtClean="0"/>
              <a:t>The Child in Christian Thought </a:t>
            </a:r>
            <a:r>
              <a:rPr lang="en-US" dirty="0" smtClean="0"/>
              <a:t>edited by Marcia J. Bunge</a:t>
            </a:r>
            <a:endParaRPr lang="en-US" dirty="0"/>
          </a:p>
          <a:p>
            <a:endParaRPr lang="en-US" dirty="0"/>
          </a:p>
        </p:txBody>
      </p:sp>
      <p:sp>
        <p:nvSpPr>
          <p:cNvPr id="3" name="Title 2"/>
          <p:cNvSpPr>
            <a:spLocks noGrp="1"/>
          </p:cNvSpPr>
          <p:nvPr>
            <p:ph type="title"/>
          </p:nvPr>
        </p:nvSpPr>
        <p:spPr/>
        <p:txBody>
          <a:bodyPr>
            <a:normAutofit fontScale="90000"/>
          </a:bodyPr>
          <a:lstStyle/>
          <a:p>
            <a:r>
              <a:rPr lang="en-US" dirty="0"/>
              <a:t>Resources</a:t>
            </a:r>
            <a:br>
              <a:rPr lang="en-US" dirty="0"/>
            </a:br>
            <a:endParaRPr lang="en-US" dirty="0"/>
          </a:p>
        </p:txBody>
      </p:sp>
    </p:spTree>
    <p:extLst>
      <p:ext uri="{BB962C8B-B14F-4D97-AF65-F5344CB8AC3E}">
        <p14:creationId xmlns:p14="http://schemas.microsoft.com/office/powerpoint/2010/main" val="742808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199" cy="5562599"/>
          </a:xfrm>
        </p:spPr>
        <p:txBody>
          <a:bodyPr>
            <a:normAutofit fontScale="92500" lnSpcReduction="20000"/>
          </a:bodyPr>
          <a:lstStyle/>
          <a:p>
            <a:pPr fontAlgn="base"/>
            <a:r>
              <a:rPr lang="en-US" i="1" dirty="0" smtClean="0"/>
              <a:t>The Bible Uncensored,</a:t>
            </a:r>
            <a:r>
              <a:rPr lang="en-US" dirty="0" smtClean="0"/>
              <a:t> Children’s Ministry Magazine, </a:t>
            </a:r>
            <a:r>
              <a:rPr lang="en-US" dirty="0"/>
              <a:t>April 2012, </a:t>
            </a:r>
            <a:r>
              <a:rPr lang="en-US" dirty="0">
                <a:hlinkClick r:id="rId2"/>
              </a:rPr>
              <a:t>http://childrensministry.com/articles/the-bible-uncensored</a:t>
            </a:r>
            <a:r>
              <a:rPr lang="en-US" dirty="0" smtClean="0">
                <a:hlinkClick r:id="rId2"/>
              </a:rPr>
              <a:t>/</a:t>
            </a:r>
            <a:r>
              <a:rPr lang="en-US" dirty="0" smtClean="0"/>
              <a:t> </a:t>
            </a:r>
          </a:p>
          <a:p>
            <a:pPr fontAlgn="base"/>
            <a:r>
              <a:rPr lang="en-US" i="1" dirty="0" smtClean="0"/>
              <a:t>Beyond Noah’s Ark </a:t>
            </a:r>
            <a:r>
              <a:rPr lang="en-US" dirty="0" smtClean="0"/>
              <a:t>by </a:t>
            </a:r>
            <a:r>
              <a:rPr lang="en-US" dirty="0"/>
              <a:t>Susan </a:t>
            </a:r>
            <a:r>
              <a:rPr lang="en-US" dirty="0" smtClean="0"/>
              <a:t>Garrett </a:t>
            </a:r>
            <a:r>
              <a:rPr lang="en-US" dirty="0" smtClean="0">
                <a:hlinkClick r:id="rId3"/>
              </a:rPr>
              <a:t>http</a:t>
            </a:r>
            <a:r>
              <a:rPr lang="en-US" dirty="0">
                <a:hlinkClick r:id="rId3"/>
              </a:rPr>
              <a:t>://</a:t>
            </a:r>
            <a:r>
              <a:rPr lang="en-US" dirty="0" smtClean="0">
                <a:hlinkClick r:id="rId3"/>
              </a:rPr>
              <a:t>www.baylor.edu/ifl/christianreflection/childrenarticlegarrett.pdf</a:t>
            </a:r>
            <a:r>
              <a:rPr lang="en-US" dirty="0" smtClean="0"/>
              <a:t> </a:t>
            </a:r>
          </a:p>
          <a:p>
            <a:pPr fontAlgn="base"/>
            <a:r>
              <a:rPr lang="en-US" i="1" dirty="0" smtClean="0"/>
              <a:t>Practicing Our Faith at Home </a:t>
            </a:r>
            <a:r>
              <a:rPr lang="en-US" dirty="0" smtClean="0"/>
              <a:t>by Susan </a:t>
            </a:r>
            <a:r>
              <a:rPr lang="en-US" dirty="0" err="1" smtClean="0"/>
              <a:t>Briehl</a:t>
            </a:r>
            <a:r>
              <a:rPr lang="en-US" dirty="0" smtClean="0"/>
              <a:t> </a:t>
            </a:r>
            <a:r>
              <a:rPr lang="en-US" dirty="0" smtClean="0">
                <a:hlinkClick r:id="rId4"/>
              </a:rPr>
              <a:t>http</a:t>
            </a:r>
            <a:r>
              <a:rPr lang="en-US" dirty="0">
                <a:hlinkClick r:id="rId4"/>
              </a:rPr>
              <a:t>://</a:t>
            </a:r>
            <a:r>
              <a:rPr lang="en-US" dirty="0" smtClean="0">
                <a:hlinkClick r:id="rId4"/>
              </a:rPr>
              <a:t>practicingourfaith.org/pdf/Practicing%20Our%20Faith%20at%20Home.pdf</a:t>
            </a:r>
            <a:endParaRPr lang="en-US" dirty="0" smtClean="0"/>
          </a:p>
          <a:p>
            <a:pPr fontAlgn="base"/>
            <a:r>
              <a:rPr lang="en-US" i="1" dirty="0" smtClean="0"/>
              <a:t>31 Ways to Pray for Children </a:t>
            </a:r>
            <a:r>
              <a:rPr lang="en-US" dirty="0" smtClean="0"/>
              <a:t>by Bob </a:t>
            </a:r>
            <a:r>
              <a:rPr lang="en-US" dirty="0" err="1" smtClean="0"/>
              <a:t>Hosteltler</a:t>
            </a:r>
            <a:r>
              <a:rPr lang="en-US" dirty="0" smtClean="0"/>
              <a:t> </a:t>
            </a:r>
            <a:r>
              <a:rPr lang="en-US" dirty="0" smtClean="0">
                <a:hlinkClick r:id="rId5"/>
              </a:rPr>
              <a:t>https</a:t>
            </a:r>
            <a:r>
              <a:rPr lang="en-US" dirty="0">
                <a:hlinkClick r:id="rId5"/>
              </a:rPr>
              <a:t>://</a:t>
            </a:r>
            <a:r>
              <a:rPr lang="en-US" dirty="0" smtClean="0">
                <a:hlinkClick r:id="rId5"/>
              </a:rPr>
              <a:t>finneyschool.org/LinkClick.aspx?fileticket=gsN6bSF_Elc%3D&amp;tabid=289&amp;mid=916</a:t>
            </a:r>
            <a:endParaRPr lang="en-US" dirty="0" smtClean="0"/>
          </a:p>
          <a:p>
            <a:pPr fontAlgn="base"/>
            <a:r>
              <a:rPr lang="en-US" i="1" dirty="0" smtClean="0"/>
              <a:t>Practicing </a:t>
            </a:r>
            <a:r>
              <a:rPr lang="en-US" i="1" dirty="0" err="1" smtClean="0"/>
              <a:t>Examen</a:t>
            </a:r>
            <a:r>
              <a:rPr lang="en-US" i="1" dirty="0" smtClean="0"/>
              <a:t> with Children </a:t>
            </a:r>
            <a:r>
              <a:rPr lang="en-US" dirty="0" smtClean="0"/>
              <a:t>by </a:t>
            </a:r>
            <a:r>
              <a:rPr lang="en-US" dirty="0" err="1" smtClean="0"/>
              <a:t>Kimbrelee</a:t>
            </a:r>
            <a:r>
              <a:rPr lang="en-US" dirty="0" smtClean="0"/>
              <a:t> </a:t>
            </a:r>
            <a:r>
              <a:rPr lang="en-US" dirty="0"/>
              <a:t>Conway Ireton </a:t>
            </a:r>
            <a:r>
              <a:rPr lang="en-US" dirty="0">
                <a:hlinkClick r:id="rId6"/>
              </a:rPr>
              <a:t>http://</a:t>
            </a:r>
            <a:r>
              <a:rPr lang="en-US" dirty="0" smtClean="0">
                <a:hlinkClick r:id="rId6"/>
              </a:rPr>
              <a:t>www.kimberleeconwayireton.net/wp-content/uploads/2009/06/Practicing-the-Examen-with-Children.pdf</a:t>
            </a:r>
            <a:r>
              <a:rPr lang="en-US" dirty="0" smtClean="0"/>
              <a:t> </a:t>
            </a:r>
          </a:p>
          <a:p>
            <a:pPr fontAlgn="base"/>
            <a:r>
              <a:rPr lang="en-US" i="1" dirty="0" smtClean="0"/>
              <a:t>Bless your Kids Everyday </a:t>
            </a:r>
            <a:r>
              <a:rPr lang="en-US" dirty="0" smtClean="0"/>
              <a:t>by Brian Haynes, November 14, </a:t>
            </a:r>
            <a:r>
              <a:rPr lang="en-US" dirty="0"/>
              <a:t>2008 </a:t>
            </a:r>
            <a:r>
              <a:rPr lang="en-US" dirty="0">
                <a:hlinkClick r:id="rId7"/>
              </a:rPr>
              <a:t>https://brianhaynes.org/2008/11/14/bless-your-kids-every-day</a:t>
            </a:r>
            <a:r>
              <a:rPr lang="en-US" dirty="0" smtClean="0">
                <a:hlinkClick r:id="rId7"/>
              </a:rPr>
              <a:t>/</a:t>
            </a:r>
            <a:r>
              <a:rPr lang="en-US" dirty="0" smtClean="0"/>
              <a:t> </a:t>
            </a:r>
          </a:p>
          <a:p>
            <a:pPr fontAlgn="base"/>
            <a:r>
              <a:rPr lang="en-US" dirty="0" smtClean="0"/>
              <a:t>Development Through </a:t>
            </a:r>
            <a:r>
              <a:rPr lang="en-US" dirty="0"/>
              <a:t>the Lifespan </a:t>
            </a:r>
            <a:r>
              <a:rPr lang="en-US" dirty="0">
                <a:hlinkClick r:id="rId8"/>
              </a:rPr>
              <a:t>http://</a:t>
            </a:r>
            <a:r>
              <a:rPr lang="en-US" dirty="0" smtClean="0">
                <a:hlinkClick r:id="rId8"/>
              </a:rPr>
              <a:t>www.umcdiscipleship.org/resources/development-through-the-life-span</a:t>
            </a:r>
            <a:r>
              <a:rPr lang="en-US" dirty="0" smtClean="0"/>
              <a:t> </a:t>
            </a:r>
          </a:p>
          <a:p>
            <a:pPr fontAlgn="base"/>
            <a:endParaRPr lang="en-US" dirty="0"/>
          </a:p>
          <a:p>
            <a:endParaRPr lang="en-US" dirty="0"/>
          </a:p>
        </p:txBody>
      </p:sp>
      <p:sp>
        <p:nvSpPr>
          <p:cNvPr id="3" name="Title 2"/>
          <p:cNvSpPr>
            <a:spLocks noGrp="1"/>
          </p:cNvSpPr>
          <p:nvPr>
            <p:ph type="title"/>
          </p:nvPr>
        </p:nvSpPr>
        <p:spPr/>
        <p:txBody>
          <a:bodyPr>
            <a:normAutofit fontScale="90000"/>
          </a:bodyPr>
          <a:lstStyle/>
          <a:p>
            <a:r>
              <a:rPr lang="en-US" dirty="0"/>
              <a:t>Resources</a:t>
            </a:r>
            <a:br>
              <a:rPr lang="en-US" dirty="0"/>
            </a:br>
            <a:endParaRPr lang="en-US" dirty="0"/>
          </a:p>
        </p:txBody>
      </p:sp>
    </p:spTree>
    <p:extLst>
      <p:ext uri="{BB962C8B-B14F-4D97-AF65-F5344CB8AC3E}">
        <p14:creationId xmlns:p14="http://schemas.microsoft.com/office/powerpoint/2010/main" val="3213349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801533"/>
          </a:xfrm>
        </p:spPr>
        <p:txBody>
          <a:bodyPr>
            <a:normAutofit/>
          </a:bodyPr>
          <a:lstStyle/>
          <a:p>
            <a:pPr marL="0" indent="0">
              <a:buNone/>
            </a:pPr>
            <a:r>
              <a:rPr lang="en-US" dirty="0" smtClean="0"/>
              <a:t>Hear</a:t>
            </a:r>
            <a:r>
              <a:rPr lang="en-US" dirty="0"/>
              <a:t>, O Israel: The Lord is our God, the Lord alone. You shall love the Lord your God with all your heart, and with all your soul, and with all your might. Keep these words that I am commanding you today in your heart. </a:t>
            </a:r>
            <a:r>
              <a:rPr lang="en-US" b="1" dirty="0"/>
              <a:t>Recite them to your children and talk about them when you are at home and when you are away, when you lie down and when you rise. </a:t>
            </a:r>
            <a:r>
              <a:rPr lang="en-US" dirty="0"/>
              <a:t>Bind them as a sign on your hand, fix them as an emblem on your forehead, and write them on the doorposts of your house and on your </a:t>
            </a:r>
            <a:r>
              <a:rPr lang="en-US" dirty="0" smtClean="0"/>
              <a:t>gates.</a:t>
            </a:r>
            <a:endParaRPr lang="en-US" dirty="0"/>
          </a:p>
          <a:p>
            <a:endParaRPr lang="en-US" dirty="0"/>
          </a:p>
        </p:txBody>
      </p:sp>
      <p:sp>
        <p:nvSpPr>
          <p:cNvPr id="3" name="Title 2"/>
          <p:cNvSpPr>
            <a:spLocks noGrp="1"/>
          </p:cNvSpPr>
          <p:nvPr>
            <p:ph type="title"/>
          </p:nvPr>
        </p:nvSpPr>
        <p:spPr/>
        <p:txBody>
          <a:bodyPr/>
          <a:lstStyle/>
          <a:p>
            <a:r>
              <a:rPr lang="en-US" dirty="0"/>
              <a:t>Deuteronomy 6:4-9 </a:t>
            </a:r>
          </a:p>
        </p:txBody>
      </p:sp>
    </p:spTree>
    <p:extLst>
      <p:ext uri="{BB962C8B-B14F-4D97-AF65-F5344CB8AC3E}">
        <p14:creationId xmlns:p14="http://schemas.microsoft.com/office/powerpoint/2010/main" val="971303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2286000"/>
            <a:ext cx="8915400" cy="4343400"/>
          </a:xfrm>
        </p:spPr>
        <p:txBody>
          <a:bodyPr>
            <a:normAutofit lnSpcReduction="10000"/>
          </a:bodyPr>
          <a:lstStyle/>
          <a:p>
            <a:pPr lvl="1" fontAlgn="base"/>
            <a:r>
              <a:rPr lang="en-US" dirty="0" smtClean="0"/>
              <a:t>When </a:t>
            </a:r>
            <a:r>
              <a:rPr lang="en-US" dirty="0"/>
              <a:t>historians look back at the 21</a:t>
            </a:r>
            <a:r>
              <a:rPr lang="en-US" baseline="30000" dirty="0"/>
              <a:t>st</a:t>
            </a:r>
            <a:r>
              <a:rPr lang="en-US" dirty="0"/>
              <a:t> century, what do you think they will say about families in America? What would they say about children?</a:t>
            </a:r>
          </a:p>
          <a:p>
            <a:pPr lvl="1" fontAlgn="base"/>
            <a:r>
              <a:rPr lang="en-US" dirty="0"/>
              <a:t>If there were a historical case study on your family, what would they say are your priorities based on archeological remains (writings, all your stuff, the layout of your house, the use of your time)?  Think about those who live in your home now and your extended family.</a:t>
            </a:r>
          </a:p>
          <a:p>
            <a:pPr lvl="1" fontAlgn="base"/>
            <a:r>
              <a:rPr lang="en-US" dirty="0"/>
              <a:t>What are the obligations of a parent?  What are the obligations of a Christian parent?</a:t>
            </a:r>
          </a:p>
          <a:p>
            <a:pPr lvl="1" fontAlgn="base"/>
            <a:r>
              <a:rPr lang="en-US" dirty="0"/>
              <a:t>What are your hopes and dreams for your children?  How can you be intentional about spiritual parenting</a:t>
            </a:r>
            <a:r>
              <a:rPr lang="en-US" dirty="0" smtClean="0"/>
              <a:t>?</a:t>
            </a:r>
          </a:p>
          <a:p>
            <a:pPr marL="301943" lvl="1" indent="0" algn="ctr" fontAlgn="base">
              <a:buNone/>
            </a:pPr>
            <a:r>
              <a:rPr lang="en-US" dirty="0" smtClean="0">
                <a:solidFill>
                  <a:schemeClr val="accent3"/>
                </a:solidFill>
              </a:rPr>
              <a:t>(Edit this for groups at your church: parents, grandparents, committees.) </a:t>
            </a:r>
            <a:endParaRPr lang="en-US" dirty="0">
              <a:solidFill>
                <a:schemeClr val="accent3"/>
              </a:solidFill>
            </a:endParaRPr>
          </a:p>
        </p:txBody>
      </p:sp>
      <p:sp>
        <p:nvSpPr>
          <p:cNvPr id="3" name="Title 2"/>
          <p:cNvSpPr>
            <a:spLocks noGrp="1"/>
          </p:cNvSpPr>
          <p:nvPr>
            <p:ph type="title"/>
          </p:nvPr>
        </p:nvSpPr>
        <p:spPr/>
        <p:txBody>
          <a:bodyPr>
            <a:normAutofit fontScale="90000"/>
          </a:bodyPr>
          <a:lstStyle/>
          <a:p>
            <a:r>
              <a:rPr lang="en-US" dirty="0"/>
              <a:t>Discussion at Table</a:t>
            </a:r>
            <a:br>
              <a:rPr lang="en-US" dirty="0"/>
            </a:br>
            <a:endParaRPr lang="en-US" dirty="0"/>
          </a:p>
        </p:txBody>
      </p:sp>
    </p:spTree>
    <p:extLst>
      <p:ext uri="{BB962C8B-B14F-4D97-AF65-F5344CB8AC3E}">
        <p14:creationId xmlns:p14="http://schemas.microsoft.com/office/powerpoint/2010/main" val="3158512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38328"/>
            <a:ext cx="8229600" cy="1252728"/>
          </a:xfrm>
        </p:spPr>
        <p:txBody>
          <a:bodyPr/>
          <a:lstStyle/>
          <a:p>
            <a:r>
              <a:rPr lang="en-US" dirty="0"/>
              <a:t>Children in Scripture and History</a:t>
            </a:r>
          </a:p>
        </p:txBody>
      </p:sp>
      <p:sp>
        <p:nvSpPr>
          <p:cNvPr id="2" name="Content Placeholder 1"/>
          <p:cNvSpPr>
            <a:spLocks noGrp="1"/>
          </p:cNvSpPr>
          <p:nvPr>
            <p:ph sz="half" idx="2"/>
          </p:nvPr>
        </p:nvSpPr>
        <p:spPr>
          <a:xfrm>
            <a:off x="152400" y="1981200"/>
            <a:ext cx="4192587" cy="4495800"/>
          </a:xfrm>
        </p:spPr>
        <p:txBody>
          <a:bodyPr>
            <a:normAutofit/>
          </a:bodyPr>
          <a:lstStyle/>
          <a:p>
            <a:pPr marL="0" indent="0" algn="ctr">
              <a:buNone/>
            </a:pPr>
            <a:r>
              <a:rPr lang="en-US" sz="2000" u="sng" dirty="0" smtClean="0"/>
              <a:t>Old Testament Jewish Tradition</a:t>
            </a:r>
          </a:p>
          <a:p>
            <a:r>
              <a:rPr lang="en-US" dirty="0" smtClean="0"/>
              <a:t>Children are God’s blessing</a:t>
            </a:r>
          </a:p>
          <a:p>
            <a:r>
              <a:rPr lang="en-US" sz="2000" dirty="0" smtClean="0"/>
              <a:t>Part of God’s purpose- “be fruitful and multiply”</a:t>
            </a:r>
          </a:p>
          <a:p>
            <a:r>
              <a:rPr lang="en-US" dirty="0" smtClean="0"/>
              <a:t>Faith passed down through generations- Abraham</a:t>
            </a:r>
          </a:p>
          <a:p>
            <a:r>
              <a:rPr lang="en-US" sz="2000" dirty="0" smtClean="0"/>
              <a:t>Key in building a great nation</a:t>
            </a:r>
          </a:p>
          <a:p>
            <a:r>
              <a:rPr lang="en-US" dirty="0" smtClean="0"/>
              <a:t>Sign of God’s covenant- circumcision</a:t>
            </a:r>
          </a:p>
          <a:p>
            <a:r>
              <a:rPr lang="en-US" sz="2000" dirty="0" smtClean="0"/>
              <a:t>Teaching &amp; discipline important</a:t>
            </a:r>
          </a:p>
        </p:txBody>
      </p:sp>
      <p:sp>
        <p:nvSpPr>
          <p:cNvPr id="5" name="Content Placeholder 4"/>
          <p:cNvSpPr>
            <a:spLocks noGrp="1"/>
          </p:cNvSpPr>
          <p:nvPr>
            <p:ph sz="quarter" idx="4"/>
          </p:nvPr>
        </p:nvSpPr>
        <p:spPr>
          <a:xfrm>
            <a:off x="4495800" y="1981200"/>
            <a:ext cx="4498976" cy="4114800"/>
          </a:xfrm>
        </p:spPr>
        <p:txBody>
          <a:bodyPr/>
          <a:lstStyle/>
          <a:p>
            <a:pPr marL="0" indent="0" algn="ctr">
              <a:buNone/>
            </a:pPr>
            <a:r>
              <a:rPr lang="en-US" u="sng" dirty="0" smtClean="0"/>
              <a:t>Greco Roman Times</a:t>
            </a:r>
          </a:p>
          <a:p>
            <a:r>
              <a:rPr lang="en-US" dirty="0" smtClean="0"/>
              <a:t>Loved and valued</a:t>
            </a:r>
          </a:p>
          <a:p>
            <a:r>
              <a:rPr lang="en-US" dirty="0" smtClean="0"/>
              <a:t>Important for economic, culture, military survival</a:t>
            </a:r>
          </a:p>
          <a:p>
            <a:r>
              <a:rPr lang="en-US" dirty="0" smtClean="0"/>
              <a:t>Entertainment</a:t>
            </a:r>
          </a:p>
          <a:p>
            <a:r>
              <a:rPr lang="en-US" dirty="0" smtClean="0"/>
              <a:t>Immature- could not reason</a:t>
            </a:r>
          </a:p>
          <a:p>
            <a:r>
              <a:rPr lang="en-US" dirty="0" smtClean="0"/>
              <a:t>Potential is in future</a:t>
            </a:r>
          </a:p>
          <a:p>
            <a:r>
              <a:rPr lang="en-US" dirty="0" smtClean="0"/>
              <a:t>Fathers are in charge</a:t>
            </a:r>
          </a:p>
          <a:p>
            <a:r>
              <a:rPr lang="en-US" dirty="0" smtClean="0"/>
              <a:t>Exposure- esp. females</a:t>
            </a:r>
          </a:p>
          <a:p>
            <a:r>
              <a:rPr lang="en-US" dirty="0" smtClean="0"/>
              <a:t>Slaves and </a:t>
            </a:r>
            <a:r>
              <a:rPr lang="en-US" dirty="0" err="1" smtClean="0"/>
              <a:t>prostitues</a:t>
            </a:r>
            <a:endParaRPr lang="en-US" dirty="0"/>
          </a:p>
        </p:txBody>
      </p:sp>
      <p:sp>
        <p:nvSpPr>
          <p:cNvPr id="10" name="Content Placeholder 4"/>
          <p:cNvSpPr txBox="1">
            <a:spLocks/>
          </p:cNvSpPr>
          <p:nvPr/>
        </p:nvSpPr>
        <p:spPr>
          <a:xfrm>
            <a:off x="4495800" y="4343400"/>
            <a:ext cx="4270375" cy="19050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4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4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6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6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6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600" kern="1200">
                <a:solidFill>
                  <a:schemeClr val="tx2"/>
                </a:solidFill>
                <a:latin typeface="+mn-lt"/>
                <a:ea typeface="+mn-ea"/>
                <a:cs typeface="+mn-cs"/>
              </a:defRPr>
            </a:lvl9pPr>
          </a:lstStyle>
          <a:p>
            <a:pPr marL="0" indent="0">
              <a:buNone/>
            </a:pPr>
            <a:endParaRPr lang="en-US" dirty="0"/>
          </a:p>
        </p:txBody>
      </p:sp>
    </p:spTree>
    <p:extLst>
      <p:ext uri="{BB962C8B-B14F-4D97-AF65-F5344CB8AC3E}">
        <p14:creationId xmlns:p14="http://schemas.microsoft.com/office/powerpoint/2010/main" val="1207714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38328"/>
            <a:ext cx="8229600" cy="1252728"/>
          </a:xfrm>
        </p:spPr>
        <p:txBody>
          <a:bodyPr/>
          <a:lstStyle/>
          <a:p>
            <a:r>
              <a:rPr lang="en-US" dirty="0"/>
              <a:t>Children in Scripture and History</a:t>
            </a:r>
          </a:p>
        </p:txBody>
      </p:sp>
      <p:sp>
        <p:nvSpPr>
          <p:cNvPr id="2" name="Content Placeholder 1"/>
          <p:cNvSpPr>
            <a:spLocks noGrp="1"/>
          </p:cNvSpPr>
          <p:nvPr>
            <p:ph sz="half" idx="2"/>
          </p:nvPr>
        </p:nvSpPr>
        <p:spPr>
          <a:xfrm>
            <a:off x="152400" y="1981200"/>
            <a:ext cx="4192587" cy="4495800"/>
          </a:xfrm>
        </p:spPr>
        <p:txBody>
          <a:bodyPr>
            <a:normAutofit/>
          </a:bodyPr>
          <a:lstStyle/>
          <a:p>
            <a:pPr marL="0" indent="0">
              <a:buNone/>
            </a:pPr>
            <a:r>
              <a:rPr lang="en-US" sz="2000" dirty="0" smtClean="0"/>
              <a:t>Scripture</a:t>
            </a:r>
          </a:p>
          <a:p>
            <a:r>
              <a:rPr lang="en-US" sz="2000" dirty="0" smtClean="0"/>
              <a:t>Deuteronomy 6:4-7 </a:t>
            </a:r>
          </a:p>
          <a:p>
            <a:pPr lvl="1"/>
            <a:r>
              <a:rPr lang="en-US" sz="1800" dirty="0" smtClean="0"/>
              <a:t>The Shema</a:t>
            </a:r>
          </a:p>
          <a:p>
            <a:r>
              <a:rPr lang="en-US" sz="2000" dirty="0" smtClean="0"/>
              <a:t>Mark 10:3-6, Matthew 19:13-15, Luke 18:15-17 </a:t>
            </a:r>
          </a:p>
          <a:p>
            <a:pPr lvl="1"/>
            <a:r>
              <a:rPr lang="en-US" sz="1800" dirty="0" smtClean="0"/>
              <a:t>Becoming Like a Child</a:t>
            </a:r>
          </a:p>
          <a:p>
            <a:r>
              <a:rPr lang="en-US" sz="2000" dirty="0" smtClean="0"/>
              <a:t>Mark 9:33-37, Matthew 18:1-2, 4-7, Luke 9:46-48 </a:t>
            </a:r>
          </a:p>
          <a:p>
            <a:pPr lvl="1"/>
            <a:r>
              <a:rPr lang="en-US" sz="1800" dirty="0" smtClean="0"/>
              <a:t>The Greatest</a:t>
            </a:r>
          </a:p>
          <a:p>
            <a:r>
              <a:rPr lang="en-US" sz="2000" dirty="0" smtClean="0"/>
              <a:t>Colossians 3:20-21, Ephesians 6:1-4 </a:t>
            </a:r>
          </a:p>
          <a:p>
            <a:pPr lvl="1"/>
            <a:r>
              <a:rPr lang="en-US" sz="1800" dirty="0" smtClean="0"/>
              <a:t>Obedience &amp; Obligation</a:t>
            </a:r>
          </a:p>
          <a:p>
            <a:pPr marL="0" indent="0" algn="ctr">
              <a:buNone/>
            </a:pPr>
            <a:endParaRPr lang="en-US" sz="2000" dirty="0" smtClean="0"/>
          </a:p>
        </p:txBody>
      </p:sp>
      <p:sp>
        <p:nvSpPr>
          <p:cNvPr id="5" name="Content Placeholder 4"/>
          <p:cNvSpPr>
            <a:spLocks noGrp="1"/>
          </p:cNvSpPr>
          <p:nvPr>
            <p:ph sz="quarter" idx="4"/>
          </p:nvPr>
        </p:nvSpPr>
        <p:spPr>
          <a:xfrm>
            <a:off x="4495800" y="2057400"/>
            <a:ext cx="4498976" cy="1905000"/>
          </a:xfrm>
        </p:spPr>
        <p:txBody>
          <a:bodyPr/>
          <a:lstStyle/>
          <a:p>
            <a:pPr marL="0" indent="0">
              <a:buNone/>
            </a:pPr>
            <a:r>
              <a:rPr lang="en-US" dirty="0" smtClean="0"/>
              <a:t>History</a:t>
            </a:r>
          </a:p>
          <a:p>
            <a:r>
              <a:rPr lang="en-US" dirty="0" smtClean="0"/>
              <a:t>John Wesley</a:t>
            </a:r>
          </a:p>
          <a:p>
            <a:r>
              <a:rPr lang="en-US" dirty="0" smtClean="0"/>
              <a:t>Chrysostom</a:t>
            </a:r>
          </a:p>
          <a:p>
            <a:r>
              <a:rPr lang="en-US" dirty="0" smtClean="0"/>
              <a:t>Reformers: Schleiermacher, Bushnell</a:t>
            </a:r>
          </a:p>
          <a:p>
            <a:r>
              <a:rPr lang="en-US" dirty="0" smtClean="0"/>
              <a:t>Calvin</a:t>
            </a:r>
            <a:endParaRPr lang="en-US" dirty="0"/>
          </a:p>
        </p:txBody>
      </p:sp>
      <p:sp>
        <p:nvSpPr>
          <p:cNvPr id="10" name="Content Placeholder 4"/>
          <p:cNvSpPr txBox="1">
            <a:spLocks/>
          </p:cNvSpPr>
          <p:nvPr/>
        </p:nvSpPr>
        <p:spPr>
          <a:xfrm>
            <a:off x="4495800" y="4343400"/>
            <a:ext cx="4270375" cy="19050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4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4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6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6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6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600" kern="1200">
                <a:solidFill>
                  <a:schemeClr val="tx2"/>
                </a:solidFill>
                <a:latin typeface="+mn-lt"/>
                <a:ea typeface="+mn-ea"/>
                <a:cs typeface="+mn-cs"/>
              </a:defRPr>
            </a:lvl9pPr>
          </a:lstStyle>
          <a:p>
            <a:pPr marL="0" indent="0">
              <a:buNone/>
            </a:pPr>
            <a:r>
              <a:rPr lang="en-US" dirty="0" smtClean="0"/>
              <a:t>Troublesome Texts</a:t>
            </a:r>
          </a:p>
          <a:p>
            <a:r>
              <a:rPr lang="en-US" dirty="0" smtClean="0"/>
              <a:t>Deuteronomy 21:18-21</a:t>
            </a:r>
          </a:p>
          <a:p>
            <a:r>
              <a:rPr lang="en-US" dirty="0" smtClean="0"/>
              <a:t>Mark 10:28-31</a:t>
            </a:r>
          </a:p>
          <a:p>
            <a:r>
              <a:rPr lang="en-US" dirty="0" smtClean="0"/>
              <a:t>Matthew 10:34-39</a:t>
            </a:r>
            <a:endParaRPr lang="en-US" dirty="0"/>
          </a:p>
        </p:txBody>
      </p:sp>
    </p:spTree>
    <p:extLst>
      <p:ext uri="{BB962C8B-B14F-4D97-AF65-F5344CB8AC3E}">
        <p14:creationId xmlns:p14="http://schemas.microsoft.com/office/powerpoint/2010/main" val="3616076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514600"/>
            <a:ext cx="8610599" cy="3611563"/>
          </a:xfrm>
        </p:spPr>
        <p:txBody>
          <a:bodyPr>
            <a:normAutofit/>
          </a:bodyPr>
          <a:lstStyle/>
          <a:p>
            <a:pPr lvl="1" fontAlgn="base"/>
            <a:r>
              <a:rPr lang="en-US" sz="3200" dirty="0"/>
              <a:t>Faith </a:t>
            </a:r>
            <a:r>
              <a:rPr lang="en-US" sz="3200" dirty="0" smtClean="0"/>
              <a:t>Talks- planned discussions about scripture</a:t>
            </a:r>
          </a:p>
          <a:p>
            <a:pPr lvl="1" fontAlgn="base"/>
            <a:r>
              <a:rPr lang="en-US" sz="3200" dirty="0" smtClean="0"/>
              <a:t>God Sightings- unplanned, observations, making connections </a:t>
            </a:r>
            <a:r>
              <a:rPr lang="en-US" sz="3200" dirty="0"/>
              <a:t>to </a:t>
            </a:r>
            <a:r>
              <a:rPr lang="en-US" sz="3200" dirty="0" smtClean="0"/>
              <a:t>scripture</a:t>
            </a:r>
          </a:p>
          <a:p>
            <a:pPr lvl="1" fontAlgn="base"/>
            <a:r>
              <a:rPr lang="en-US" sz="3200" dirty="0" smtClean="0"/>
              <a:t>Get </a:t>
            </a:r>
            <a:r>
              <a:rPr lang="en-US" sz="3200" dirty="0"/>
              <a:t>a good Bible(s)</a:t>
            </a:r>
          </a:p>
          <a:p>
            <a:pPr lvl="1" fontAlgn="base"/>
            <a:endParaRPr lang="en-US" sz="3200" dirty="0"/>
          </a:p>
        </p:txBody>
      </p:sp>
      <p:sp>
        <p:nvSpPr>
          <p:cNvPr id="3" name="Title 2"/>
          <p:cNvSpPr>
            <a:spLocks noGrp="1"/>
          </p:cNvSpPr>
          <p:nvPr>
            <p:ph type="title"/>
          </p:nvPr>
        </p:nvSpPr>
        <p:spPr/>
        <p:txBody>
          <a:bodyPr>
            <a:normAutofit fontScale="90000"/>
          </a:bodyPr>
          <a:lstStyle/>
          <a:p>
            <a:r>
              <a:rPr lang="en-US" dirty="0"/>
              <a:t>Faith </a:t>
            </a:r>
            <a:r>
              <a:rPr lang="en-US" dirty="0" smtClean="0"/>
              <a:t>Practices</a:t>
            </a:r>
            <a:r>
              <a:rPr lang="en-US" dirty="0"/>
              <a:t/>
            </a:r>
            <a:br>
              <a:rPr lang="en-US" dirty="0"/>
            </a:br>
            <a:endParaRPr lang="en-US" dirty="0"/>
          </a:p>
        </p:txBody>
      </p:sp>
    </p:spTree>
    <p:extLst>
      <p:ext uri="{BB962C8B-B14F-4D97-AF65-F5344CB8AC3E}">
        <p14:creationId xmlns:p14="http://schemas.microsoft.com/office/powerpoint/2010/main" val="3601714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905000"/>
            <a:ext cx="8610599" cy="4572000"/>
          </a:xfrm>
        </p:spPr>
        <p:txBody>
          <a:bodyPr>
            <a:normAutofit fontScale="92500" lnSpcReduction="20000"/>
          </a:bodyPr>
          <a:lstStyle/>
          <a:p>
            <a:pPr lvl="1" fontAlgn="base"/>
            <a:r>
              <a:rPr lang="en-US" sz="3200" dirty="0" smtClean="0"/>
              <a:t>Pray for your child</a:t>
            </a:r>
          </a:p>
          <a:p>
            <a:pPr lvl="1" fontAlgn="base"/>
            <a:r>
              <a:rPr lang="en-US" sz="3200" dirty="0" smtClean="0"/>
              <a:t>Pray with your child</a:t>
            </a:r>
          </a:p>
          <a:p>
            <a:pPr lvl="1" fontAlgn="base"/>
            <a:r>
              <a:rPr lang="en-US" sz="3200" dirty="0" smtClean="0"/>
              <a:t>Lead prayer</a:t>
            </a:r>
          </a:p>
          <a:p>
            <a:pPr lvl="1" fontAlgn="base"/>
            <a:r>
              <a:rPr lang="en-US" sz="3200" dirty="0" smtClean="0"/>
              <a:t>Let your child lead prayer</a:t>
            </a:r>
          </a:p>
          <a:p>
            <a:pPr lvl="1" fontAlgn="base"/>
            <a:r>
              <a:rPr lang="en-US" sz="3200" dirty="0" smtClean="0"/>
              <a:t>Encourage your child to pray for you!</a:t>
            </a:r>
          </a:p>
          <a:p>
            <a:pPr lvl="1" fontAlgn="base"/>
            <a:r>
              <a:rPr lang="en-US" sz="3200" dirty="0" smtClean="0"/>
              <a:t>Morning prayer &amp; evening prayer</a:t>
            </a:r>
          </a:p>
          <a:p>
            <a:pPr lvl="1" fontAlgn="base"/>
            <a:r>
              <a:rPr lang="en-US" sz="3200" dirty="0" smtClean="0"/>
              <a:t>Meal time prayer</a:t>
            </a:r>
          </a:p>
          <a:p>
            <a:pPr lvl="1" fontAlgn="base"/>
            <a:r>
              <a:rPr lang="en-US" sz="3200" dirty="0" smtClean="0"/>
              <a:t>Silent prayer</a:t>
            </a:r>
          </a:p>
          <a:p>
            <a:pPr lvl="1" fontAlgn="base"/>
            <a:r>
              <a:rPr lang="en-US" sz="3200" dirty="0" smtClean="0"/>
              <a:t>Coloring prayers</a:t>
            </a:r>
          </a:p>
          <a:p>
            <a:pPr lvl="1" fontAlgn="base"/>
            <a:r>
              <a:rPr lang="en-US" sz="3200" dirty="0" smtClean="0"/>
              <a:t>The Lord’s Prayer</a:t>
            </a:r>
            <a:endParaRPr lang="en-US" sz="3200" dirty="0"/>
          </a:p>
          <a:p>
            <a:pPr lvl="1" fontAlgn="base"/>
            <a:endParaRPr lang="en-US" sz="3200" dirty="0"/>
          </a:p>
        </p:txBody>
      </p:sp>
      <p:sp>
        <p:nvSpPr>
          <p:cNvPr id="3" name="Title 2"/>
          <p:cNvSpPr>
            <a:spLocks noGrp="1"/>
          </p:cNvSpPr>
          <p:nvPr>
            <p:ph type="title"/>
          </p:nvPr>
        </p:nvSpPr>
        <p:spPr/>
        <p:txBody>
          <a:bodyPr>
            <a:normAutofit fontScale="90000"/>
          </a:bodyPr>
          <a:lstStyle/>
          <a:p>
            <a:r>
              <a:rPr lang="en-US" dirty="0" smtClean="0"/>
              <a:t>Prayers</a:t>
            </a:r>
            <a:r>
              <a:rPr lang="en-US" dirty="0"/>
              <a:t/>
            </a:r>
            <a:br>
              <a:rPr lang="en-US" dirty="0"/>
            </a:br>
            <a:endParaRPr lang="en-US" dirty="0"/>
          </a:p>
        </p:txBody>
      </p:sp>
    </p:spTree>
    <p:extLst>
      <p:ext uri="{BB962C8B-B14F-4D97-AF65-F5344CB8AC3E}">
        <p14:creationId xmlns:p14="http://schemas.microsoft.com/office/powerpoint/2010/main" val="2453134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514600"/>
            <a:ext cx="3962400" cy="3611563"/>
          </a:xfrm>
        </p:spPr>
        <p:txBody>
          <a:bodyPr>
            <a:normAutofit/>
          </a:bodyPr>
          <a:lstStyle/>
          <a:p>
            <a:pPr lvl="1" fontAlgn="base"/>
            <a:r>
              <a:rPr lang="en-US" sz="3200" dirty="0" smtClean="0"/>
              <a:t>Preschool Routine</a:t>
            </a:r>
          </a:p>
          <a:p>
            <a:pPr lvl="2" fontAlgn="base"/>
            <a:r>
              <a:rPr lang="en-US" sz="3000" dirty="0" smtClean="0"/>
              <a:t>Bath Time</a:t>
            </a:r>
          </a:p>
          <a:p>
            <a:pPr lvl="2" fontAlgn="base"/>
            <a:r>
              <a:rPr lang="en-US" sz="3000" dirty="0" smtClean="0"/>
              <a:t>Story Time</a:t>
            </a:r>
          </a:p>
          <a:p>
            <a:pPr lvl="2" fontAlgn="base"/>
            <a:r>
              <a:rPr lang="en-US" sz="3000" dirty="0" smtClean="0"/>
              <a:t>Prayer Time</a:t>
            </a:r>
            <a:endParaRPr lang="en-US" sz="3000" dirty="0"/>
          </a:p>
        </p:txBody>
      </p:sp>
      <p:sp>
        <p:nvSpPr>
          <p:cNvPr id="3" name="Title 2"/>
          <p:cNvSpPr>
            <a:spLocks noGrp="1"/>
          </p:cNvSpPr>
          <p:nvPr>
            <p:ph type="title"/>
          </p:nvPr>
        </p:nvSpPr>
        <p:spPr/>
        <p:txBody>
          <a:bodyPr>
            <a:normAutofit fontScale="90000"/>
          </a:bodyPr>
          <a:lstStyle/>
          <a:p>
            <a:r>
              <a:rPr lang="en-US" dirty="0"/>
              <a:t>Faith </a:t>
            </a:r>
            <a:r>
              <a:rPr lang="en-US" dirty="0" smtClean="0"/>
              <a:t>Routines</a:t>
            </a:r>
            <a:r>
              <a:rPr lang="en-US" dirty="0"/>
              <a:t/>
            </a:r>
            <a:br>
              <a:rPr lang="en-US" dirty="0"/>
            </a:br>
            <a:endParaRPr lang="en-US" dirty="0"/>
          </a:p>
        </p:txBody>
      </p:sp>
      <p:sp>
        <p:nvSpPr>
          <p:cNvPr id="4" name="Content Placeholder 1"/>
          <p:cNvSpPr txBox="1">
            <a:spLocks/>
          </p:cNvSpPr>
          <p:nvPr/>
        </p:nvSpPr>
        <p:spPr>
          <a:xfrm>
            <a:off x="4343400" y="2514600"/>
            <a:ext cx="4231907" cy="3611563"/>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lvl="1" fontAlgn="base"/>
            <a:r>
              <a:rPr lang="en-US" sz="3200" dirty="0" smtClean="0"/>
              <a:t>Elementary Routine</a:t>
            </a:r>
          </a:p>
          <a:p>
            <a:pPr lvl="2" fontAlgn="base"/>
            <a:r>
              <a:rPr lang="en-US" sz="3000" dirty="0" smtClean="0"/>
              <a:t>Dinner Time</a:t>
            </a:r>
          </a:p>
          <a:p>
            <a:pPr lvl="2" fontAlgn="base"/>
            <a:r>
              <a:rPr lang="en-US" sz="3000" dirty="0" smtClean="0"/>
              <a:t>3or </a:t>
            </a:r>
            <a:r>
              <a:rPr lang="en-US" sz="3000" dirty="0" smtClean="0"/>
              <a:t>4 Times a Week</a:t>
            </a:r>
          </a:p>
          <a:p>
            <a:pPr lvl="2" fontAlgn="base"/>
            <a:r>
              <a:rPr lang="en-US" sz="3000" dirty="0" smtClean="0"/>
              <a:t>Prayer</a:t>
            </a:r>
          </a:p>
          <a:p>
            <a:pPr lvl="2" fontAlgn="base"/>
            <a:r>
              <a:rPr lang="en-US" sz="3000" dirty="0" smtClean="0"/>
              <a:t>Talk Together</a:t>
            </a:r>
            <a:endParaRPr lang="en-US" sz="3000" dirty="0"/>
          </a:p>
        </p:txBody>
      </p:sp>
    </p:spTree>
    <p:extLst>
      <p:ext uri="{BB962C8B-B14F-4D97-AF65-F5344CB8AC3E}">
        <p14:creationId xmlns:p14="http://schemas.microsoft.com/office/powerpoint/2010/main" val="165190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514600"/>
            <a:ext cx="8610599" cy="3611563"/>
          </a:xfrm>
        </p:spPr>
        <p:txBody>
          <a:bodyPr>
            <a:normAutofit/>
          </a:bodyPr>
          <a:lstStyle/>
          <a:p>
            <a:pPr lvl="1" fontAlgn="base"/>
            <a:r>
              <a:rPr lang="en-US" sz="3200" dirty="0" smtClean="0"/>
              <a:t>Sabbath as a family</a:t>
            </a:r>
          </a:p>
          <a:p>
            <a:pPr lvl="1" fontAlgn="base"/>
            <a:r>
              <a:rPr lang="en-US" sz="3200" dirty="0" smtClean="0"/>
              <a:t>Play as a family</a:t>
            </a:r>
          </a:p>
          <a:p>
            <a:pPr lvl="1" fontAlgn="base"/>
            <a:r>
              <a:rPr lang="en-US" sz="3200" dirty="0" smtClean="0"/>
              <a:t>Be child-like (Mark 10:13-16), be non-productive, create</a:t>
            </a:r>
          </a:p>
          <a:p>
            <a:pPr lvl="1" fontAlgn="base"/>
            <a:r>
              <a:rPr lang="en-US" sz="3200" dirty="0" smtClean="0"/>
              <a:t>Encounter God </a:t>
            </a:r>
            <a:endParaRPr lang="en-US" sz="3200" dirty="0"/>
          </a:p>
        </p:txBody>
      </p:sp>
      <p:sp>
        <p:nvSpPr>
          <p:cNvPr id="3" name="Title 2"/>
          <p:cNvSpPr>
            <a:spLocks noGrp="1"/>
          </p:cNvSpPr>
          <p:nvPr>
            <p:ph type="title"/>
          </p:nvPr>
        </p:nvSpPr>
        <p:spPr/>
        <p:txBody>
          <a:bodyPr>
            <a:normAutofit fontScale="90000"/>
          </a:bodyPr>
          <a:lstStyle/>
          <a:p>
            <a:r>
              <a:rPr lang="en-US" dirty="0"/>
              <a:t>Faith Practices and Routines</a:t>
            </a:r>
            <a:br>
              <a:rPr lang="en-US" dirty="0"/>
            </a:br>
            <a:endParaRPr lang="en-US" dirty="0"/>
          </a:p>
        </p:txBody>
      </p:sp>
    </p:spTree>
    <p:extLst>
      <p:ext uri="{BB962C8B-B14F-4D97-AF65-F5344CB8AC3E}">
        <p14:creationId xmlns:p14="http://schemas.microsoft.com/office/powerpoint/2010/main" val="31506813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323</TotalTime>
  <Words>720</Words>
  <Application>Microsoft Office PowerPoint</Application>
  <PresentationFormat>On-screen Show (4:3)</PresentationFormat>
  <Paragraphs>140</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Waveform</vt:lpstr>
      <vt:lpstr>Family Ministries</vt:lpstr>
      <vt:lpstr>Deuteronomy 6:4-9 </vt:lpstr>
      <vt:lpstr>Discussion at Table </vt:lpstr>
      <vt:lpstr>Children in Scripture and History</vt:lpstr>
      <vt:lpstr>Children in Scripture and History</vt:lpstr>
      <vt:lpstr>Faith Practices </vt:lpstr>
      <vt:lpstr>Prayers </vt:lpstr>
      <vt:lpstr>Faith Routines </vt:lpstr>
      <vt:lpstr>Faith Practices and Routines </vt:lpstr>
      <vt:lpstr>Blessings</vt:lpstr>
      <vt:lpstr>Milestones </vt:lpstr>
      <vt:lpstr>PowerPoint Presentation</vt:lpstr>
      <vt:lpstr>Special Events </vt:lpstr>
      <vt:lpstr>Support Groups </vt:lpstr>
      <vt:lpstr>Resources </vt:lpstr>
      <vt:lpstr>Resources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Ministries</dc:title>
  <dc:creator>Erica Benjamin</dc:creator>
  <cp:lastModifiedBy>Erica Benjamin</cp:lastModifiedBy>
  <cp:revision>14</cp:revision>
  <cp:lastPrinted>2016-04-25T14:49:59Z</cp:lastPrinted>
  <dcterms:created xsi:type="dcterms:W3CDTF">2016-04-14T18:18:43Z</dcterms:created>
  <dcterms:modified xsi:type="dcterms:W3CDTF">2016-05-04T12:26:13Z</dcterms:modified>
</cp:coreProperties>
</file>