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sldIdLst>
    <p:sldId id="259" r:id="rId2"/>
    <p:sldId id="261" r:id="rId3"/>
    <p:sldId id="274" r:id="rId4"/>
    <p:sldId id="268" r:id="rId5"/>
    <p:sldId id="271" r:id="rId6"/>
    <p:sldId id="260" r:id="rId7"/>
    <p:sldId id="276" r:id="rId8"/>
    <p:sldId id="262" r:id="rId9"/>
    <p:sldId id="275" r:id="rId10"/>
    <p:sldId id="263" r:id="rId11"/>
    <p:sldId id="272" r:id="rId12"/>
    <p:sldId id="273" r:id="rId13"/>
    <p:sldId id="277" r:id="rId14"/>
    <p:sldId id="264" r:id="rId15"/>
    <p:sldId id="27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14"/>
    <p:restoredTop sz="94694"/>
  </p:normalViewPr>
  <p:slideViewPr>
    <p:cSldViewPr snapToGrid="0" snapToObjects="1">
      <p:cViewPr varScale="1">
        <p:scale>
          <a:sx n="112" d="100"/>
          <a:sy n="112" d="100"/>
        </p:scale>
        <p:origin x="8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10/22/20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76306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10/22/20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4041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10/22/20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1113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10/22/20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299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10/22/20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85325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228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10/22/20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34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10/22/20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46561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10/22/20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12362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10/22/20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8775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10/22/20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56222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10/22/20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52946313"/>
      </p:ext>
    </p:extLst>
  </p:cSld>
  <p:clrMap bg1="lt1" tx1="dk1" bg2="lt2" tx2="dk2" accent1="accent1" accent2="accent2" accent3="accent3" accent4="accent4" accent5="accent5" accent6="accent6" hlink="hlink" folHlink="folHlink"/>
  <p:sldLayoutIdLst>
    <p:sldLayoutId id="2147483662" r:id="rId1"/>
    <p:sldLayoutId id="2147483677" r:id="rId2"/>
    <p:sldLayoutId id="2147483664" r:id="rId3"/>
    <p:sldLayoutId id="2147483665" r:id="rId4"/>
    <p:sldLayoutId id="2147483676" r:id="rId5"/>
    <p:sldLayoutId id="2147483672" r:id="rId6"/>
    <p:sldLayoutId id="2147483675" r:id="rId7"/>
    <p:sldLayoutId id="2147483674" r:id="rId8"/>
    <p:sldLayoutId id="2147483669" r:id="rId9"/>
    <p:sldLayoutId id="2147483671" r:id="rId10"/>
    <p:sldLayoutId id="2147483670" r:id="rId11"/>
  </p:sldLayoutIdLst>
  <p:hf sldNum="0" hdr="0" ftr="0" dt="0"/>
  <p:txStyles>
    <p:title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ublic.3.basecamp.com/p/5n9TkR3H2tbANXmAAjTJeyDC"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videoseries?list=PLzjja0KEoJl8IShpskNXGXBWEMzAOYZ4s" TargetMode="External"/><Relationship Id="rId5" Type="http://schemas.openxmlformats.org/officeDocument/2006/relationships/image" Target="../media/image6.jpe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587D26DA-9773-4A0E-B213-DDF20A1F1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10;&#10;Description automatically generated">
            <a:extLst>
              <a:ext uri="{FF2B5EF4-FFF2-40B4-BE49-F238E27FC236}">
                <a16:creationId xmlns:a16="http://schemas.microsoft.com/office/drawing/2014/main" id="{5BF3B3F2-CD37-9B4B-BF85-4C31E0DBA243}"/>
              </a:ext>
            </a:extLst>
          </p:cNvPr>
          <p:cNvPicPr>
            <a:picLocks noChangeAspect="1"/>
          </p:cNvPicPr>
          <p:nvPr/>
        </p:nvPicPr>
        <p:blipFill>
          <a:blip r:embed="rId2"/>
          <a:stretch>
            <a:fillRect/>
          </a:stretch>
        </p:blipFill>
        <p:spPr>
          <a:xfrm>
            <a:off x="-4191217" y="0"/>
            <a:ext cx="17829422" cy="6858000"/>
          </a:xfrm>
          <a:prstGeom prst="rect">
            <a:avLst/>
          </a:prstGeom>
        </p:spPr>
      </p:pic>
    </p:spTree>
    <p:extLst>
      <p:ext uri="{BB962C8B-B14F-4D97-AF65-F5344CB8AC3E}">
        <p14:creationId xmlns:p14="http://schemas.microsoft.com/office/powerpoint/2010/main" val="2966334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insect on a cloudy day&#10;&#10;Description automatically generated">
            <a:extLst>
              <a:ext uri="{FF2B5EF4-FFF2-40B4-BE49-F238E27FC236}">
                <a16:creationId xmlns:a16="http://schemas.microsoft.com/office/drawing/2014/main" id="{6CDCB8FA-4D97-E443-A636-8171668F5DCC}"/>
              </a:ext>
            </a:extLst>
          </p:cNvPr>
          <p:cNvPicPr>
            <a:picLocks noChangeAspect="1"/>
          </p:cNvPicPr>
          <p:nvPr/>
        </p:nvPicPr>
        <p:blipFill>
          <a:blip r:embed="rId2">
            <a:alphaModFix amt="40000"/>
          </a:blip>
          <a:stretch>
            <a:fillRect/>
          </a:stretch>
        </p:blipFill>
        <p:spPr>
          <a:xfrm>
            <a:off x="0" y="-1003301"/>
            <a:ext cx="12192000" cy="9421091"/>
          </a:xfrm>
          <a:prstGeom prst="rect">
            <a:avLst/>
          </a:prstGeom>
        </p:spPr>
      </p:pic>
      <p:sp>
        <p:nvSpPr>
          <p:cNvPr id="3" name="Content Placeholder 2">
            <a:extLst>
              <a:ext uri="{FF2B5EF4-FFF2-40B4-BE49-F238E27FC236}">
                <a16:creationId xmlns:a16="http://schemas.microsoft.com/office/drawing/2014/main" id="{8EE0B817-6635-E841-92EE-D89FD56BA78A}"/>
              </a:ext>
            </a:extLst>
          </p:cNvPr>
          <p:cNvSpPr>
            <a:spLocks noGrp="1"/>
          </p:cNvSpPr>
          <p:nvPr>
            <p:ph idx="1"/>
          </p:nvPr>
        </p:nvSpPr>
        <p:spPr>
          <a:xfrm>
            <a:off x="965199" y="2180496"/>
            <a:ext cx="10261602" cy="3678303"/>
          </a:xfrm>
        </p:spPr>
        <p:txBody>
          <a:bodyPr>
            <a:normAutofit/>
          </a:bodyPr>
          <a:lstStyle/>
          <a:p>
            <a:pPr marL="342900" indent="-342900" fontAlgn="base">
              <a:buFont typeface="+mj-lt"/>
              <a:buAutoNum type="arabicPeriod"/>
            </a:pPr>
            <a:r>
              <a:rPr lang="en-US" sz="3200" dirty="0"/>
              <a:t>What connections do you draw between the study, your own life and your ministry?</a:t>
            </a:r>
          </a:p>
        </p:txBody>
      </p:sp>
    </p:spTree>
    <p:extLst>
      <p:ext uri="{BB962C8B-B14F-4D97-AF65-F5344CB8AC3E}">
        <p14:creationId xmlns:p14="http://schemas.microsoft.com/office/powerpoint/2010/main" val="279387058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insect on a cloudy day&#10;&#10;Description automatically generated">
            <a:extLst>
              <a:ext uri="{FF2B5EF4-FFF2-40B4-BE49-F238E27FC236}">
                <a16:creationId xmlns:a16="http://schemas.microsoft.com/office/drawing/2014/main" id="{CBC9592D-3521-5841-B100-CACD50441178}"/>
              </a:ext>
            </a:extLst>
          </p:cNvPr>
          <p:cNvPicPr>
            <a:picLocks noChangeAspect="1"/>
          </p:cNvPicPr>
          <p:nvPr/>
        </p:nvPicPr>
        <p:blipFill>
          <a:blip r:embed="rId2">
            <a:alphaModFix amt="40000"/>
          </a:blip>
          <a:stretch>
            <a:fillRect/>
          </a:stretch>
        </p:blipFill>
        <p:spPr>
          <a:xfrm>
            <a:off x="0" y="-1003301"/>
            <a:ext cx="12192000" cy="9421091"/>
          </a:xfrm>
          <a:prstGeom prst="rect">
            <a:avLst/>
          </a:prstGeom>
        </p:spPr>
      </p:pic>
      <p:sp>
        <p:nvSpPr>
          <p:cNvPr id="3" name="Content Placeholder 2">
            <a:extLst>
              <a:ext uri="{FF2B5EF4-FFF2-40B4-BE49-F238E27FC236}">
                <a16:creationId xmlns:a16="http://schemas.microsoft.com/office/drawing/2014/main" id="{8EE0B817-6635-E841-92EE-D89FD56BA78A}"/>
              </a:ext>
            </a:extLst>
          </p:cNvPr>
          <p:cNvSpPr>
            <a:spLocks noGrp="1"/>
          </p:cNvSpPr>
          <p:nvPr>
            <p:ph idx="1"/>
          </p:nvPr>
        </p:nvSpPr>
        <p:spPr>
          <a:xfrm>
            <a:off x="965199" y="2180496"/>
            <a:ext cx="10261602" cy="3678303"/>
          </a:xfrm>
        </p:spPr>
        <p:txBody>
          <a:bodyPr>
            <a:normAutofit/>
          </a:bodyPr>
          <a:lstStyle/>
          <a:p>
            <a:pPr marL="342900" indent="-342900">
              <a:buFont typeface="+mj-lt"/>
              <a:buAutoNum type="arabicPeriod" startAt="2"/>
            </a:pPr>
            <a:r>
              <a:rPr lang="en-US" sz="3200" dirty="0"/>
              <a:t>What concepts do you find most challenging? Where are you experiencing cognitive dissonance?</a:t>
            </a:r>
          </a:p>
          <a:p>
            <a:pPr marL="342900" lvl="0" indent="-342900">
              <a:buFont typeface="+mj-lt"/>
              <a:buAutoNum type="arabicPeriod" startAt="2"/>
            </a:pPr>
            <a:endParaRPr lang="en-US" sz="3200" dirty="0"/>
          </a:p>
        </p:txBody>
      </p:sp>
    </p:spTree>
    <p:extLst>
      <p:ext uri="{BB962C8B-B14F-4D97-AF65-F5344CB8AC3E}">
        <p14:creationId xmlns:p14="http://schemas.microsoft.com/office/powerpoint/2010/main" val="19892769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insect on a cloudy day&#10;&#10;Description automatically generated">
            <a:extLst>
              <a:ext uri="{FF2B5EF4-FFF2-40B4-BE49-F238E27FC236}">
                <a16:creationId xmlns:a16="http://schemas.microsoft.com/office/drawing/2014/main" id="{8DCA3D1C-C4C6-4C4C-A80F-C4B9BD58A314}"/>
              </a:ext>
            </a:extLst>
          </p:cNvPr>
          <p:cNvPicPr>
            <a:picLocks noChangeAspect="1"/>
          </p:cNvPicPr>
          <p:nvPr/>
        </p:nvPicPr>
        <p:blipFill>
          <a:blip r:embed="rId2">
            <a:alphaModFix amt="40000"/>
          </a:blip>
          <a:stretch>
            <a:fillRect/>
          </a:stretch>
        </p:blipFill>
        <p:spPr>
          <a:xfrm>
            <a:off x="0" y="-1003301"/>
            <a:ext cx="12192000" cy="9421091"/>
          </a:xfrm>
          <a:prstGeom prst="rect">
            <a:avLst/>
          </a:prstGeom>
        </p:spPr>
      </p:pic>
      <p:sp>
        <p:nvSpPr>
          <p:cNvPr id="3" name="Content Placeholder 2">
            <a:extLst>
              <a:ext uri="{FF2B5EF4-FFF2-40B4-BE49-F238E27FC236}">
                <a16:creationId xmlns:a16="http://schemas.microsoft.com/office/drawing/2014/main" id="{8EE0B817-6635-E841-92EE-D89FD56BA78A}"/>
              </a:ext>
            </a:extLst>
          </p:cNvPr>
          <p:cNvSpPr>
            <a:spLocks noGrp="1"/>
          </p:cNvSpPr>
          <p:nvPr>
            <p:ph idx="1"/>
          </p:nvPr>
        </p:nvSpPr>
        <p:spPr>
          <a:xfrm>
            <a:off x="965199" y="2180496"/>
            <a:ext cx="10261602" cy="3678303"/>
          </a:xfrm>
        </p:spPr>
        <p:txBody>
          <a:bodyPr>
            <a:normAutofit/>
          </a:bodyPr>
          <a:lstStyle/>
          <a:p>
            <a:pPr marL="342900" indent="-342900">
              <a:buFont typeface="+mj-lt"/>
              <a:buAutoNum type="arabicPeriod" startAt="3"/>
            </a:pPr>
            <a:r>
              <a:rPr lang="en-US" sz="3200" dirty="0"/>
              <a:t>What key concepts or ideas from the study do you think are important to our work within the Baltimore-Washington Conference?</a:t>
            </a:r>
          </a:p>
          <a:p>
            <a:pPr marL="342900" lvl="0" indent="-342900">
              <a:buFont typeface="+mj-lt"/>
              <a:buAutoNum type="arabicPeriod" startAt="3"/>
            </a:pPr>
            <a:endParaRPr lang="en-US" sz="3200" dirty="0"/>
          </a:p>
        </p:txBody>
      </p:sp>
    </p:spTree>
    <p:extLst>
      <p:ext uri="{BB962C8B-B14F-4D97-AF65-F5344CB8AC3E}">
        <p14:creationId xmlns:p14="http://schemas.microsoft.com/office/powerpoint/2010/main" val="156587325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insect on a cloudy day&#10;&#10;Description automatically generated">
            <a:extLst>
              <a:ext uri="{FF2B5EF4-FFF2-40B4-BE49-F238E27FC236}">
                <a16:creationId xmlns:a16="http://schemas.microsoft.com/office/drawing/2014/main" id="{8DCA3D1C-C4C6-4C4C-A80F-C4B9BD58A314}"/>
              </a:ext>
            </a:extLst>
          </p:cNvPr>
          <p:cNvPicPr>
            <a:picLocks noChangeAspect="1"/>
          </p:cNvPicPr>
          <p:nvPr/>
        </p:nvPicPr>
        <p:blipFill>
          <a:blip r:embed="rId2">
            <a:alphaModFix amt="40000"/>
          </a:blip>
          <a:stretch>
            <a:fillRect/>
          </a:stretch>
        </p:blipFill>
        <p:spPr>
          <a:xfrm>
            <a:off x="0" y="-1003301"/>
            <a:ext cx="12192000" cy="9421091"/>
          </a:xfrm>
          <a:prstGeom prst="rect">
            <a:avLst/>
          </a:prstGeom>
        </p:spPr>
      </p:pic>
      <p:sp>
        <p:nvSpPr>
          <p:cNvPr id="3" name="Content Placeholder 2">
            <a:extLst>
              <a:ext uri="{FF2B5EF4-FFF2-40B4-BE49-F238E27FC236}">
                <a16:creationId xmlns:a16="http://schemas.microsoft.com/office/drawing/2014/main" id="{8EE0B817-6635-E841-92EE-D89FD56BA78A}"/>
              </a:ext>
            </a:extLst>
          </p:cNvPr>
          <p:cNvSpPr>
            <a:spLocks noGrp="1"/>
          </p:cNvSpPr>
          <p:nvPr>
            <p:ph idx="1"/>
          </p:nvPr>
        </p:nvSpPr>
        <p:spPr>
          <a:xfrm>
            <a:off x="965199" y="2180496"/>
            <a:ext cx="10261602" cy="3678303"/>
          </a:xfrm>
        </p:spPr>
        <p:txBody>
          <a:bodyPr>
            <a:normAutofit/>
          </a:bodyPr>
          <a:lstStyle/>
          <a:p>
            <a:pPr marL="514350" indent="-514350">
              <a:buFont typeface="+mj-lt"/>
              <a:buAutoNum type="arabicPeriod" startAt="4"/>
            </a:pPr>
            <a:r>
              <a:rPr lang="en-US" sz="3200" dirty="0"/>
              <a:t>What changes in attitudes, thinking or action will you take as a result of this study? </a:t>
            </a:r>
          </a:p>
          <a:p>
            <a:pPr marL="342900" lvl="0" indent="-342900">
              <a:buFont typeface="+mj-lt"/>
              <a:buAutoNum type="arabicPeriod" startAt="4"/>
            </a:pPr>
            <a:endParaRPr lang="en-US" sz="3200" dirty="0"/>
          </a:p>
        </p:txBody>
      </p:sp>
    </p:spTree>
    <p:extLst>
      <p:ext uri="{BB962C8B-B14F-4D97-AF65-F5344CB8AC3E}">
        <p14:creationId xmlns:p14="http://schemas.microsoft.com/office/powerpoint/2010/main" val="337886682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E684C-4608-BC4E-9A94-9731D3CD3218}"/>
              </a:ext>
            </a:extLst>
          </p:cNvPr>
          <p:cNvSpPr>
            <a:spLocks noGrp="1"/>
          </p:cNvSpPr>
          <p:nvPr>
            <p:ph type="title"/>
          </p:nvPr>
        </p:nvSpPr>
        <p:spPr>
          <a:xfrm>
            <a:off x="581192" y="702156"/>
            <a:ext cx="11029616" cy="1188720"/>
          </a:xfrm>
        </p:spPr>
        <p:txBody>
          <a:bodyPr>
            <a:normAutofit/>
          </a:bodyPr>
          <a:lstStyle/>
          <a:p>
            <a:r>
              <a:rPr lang="en-US" sz="4000" dirty="0">
                <a:solidFill>
                  <a:schemeClr val="tx1">
                    <a:lumMod val="85000"/>
                    <a:lumOff val="15000"/>
                  </a:schemeClr>
                </a:solidFill>
              </a:rPr>
              <a:t>Closing prayer</a:t>
            </a:r>
          </a:p>
        </p:txBody>
      </p:sp>
      <p:sp>
        <p:nvSpPr>
          <p:cNvPr id="4" name="Content Placeholder 3">
            <a:extLst>
              <a:ext uri="{FF2B5EF4-FFF2-40B4-BE49-F238E27FC236}">
                <a16:creationId xmlns:a16="http://schemas.microsoft.com/office/drawing/2014/main" id="{E506FBB3-6E00-1D49-9039-2F5848971A1A}"/>
              </a:ext>
            </a:extLst>
          </p:cNvPr>
          <p:cNvSpPr>
            <a:spLocks noGrp="1"/>
          </p:cNvSpPr>
          <p:nvPr>
            <p:ph idx="1"/>
          </p:nvPr>
        </p:nvSpPr>
        <p:spPr>
          <a:xfrm>
            <a:off x="581192" y="2340864"/>
            <a:ext cx="11699708" cy="3634486"/>
          </a:xfrm>
        </p:spPr>
        <p:txBody>
          <a:bodyPr>
            <a:noAutofit/>
          </a:bodyPr>
          <a:lstStyle/>
          <a:p>
            <a:pPr marL="0" indent="0">
              <a:buNone/>
            </a:pPr>
            <a:r>
              <a:rPr lang="en-US" sz="3200" dirty="0"/>
              <a:t>As your image bearers, we go into the world to be salt and light. </a:t>
            </a:r>
          </a:p>
          <a:p>
            <a:pPr marL="0" indent="0">
              <a:buNone/>
            </a:pPr>
            <a:r>
              <a:rPr lang="en-US" sz="3200" dirty="0"/>
              <a:t>We go to love like you, to live like you, and to be merciful like you.</a:t>
            </a:r>
          </a:p>
          <a:p>
            <a:pPr marL="0" indent="0">
              <a:buNone/>
            </a:pPr>
            <a:r>
              <a:rPr lang="en-US" sz="3200" dirty="0"/>
              <a:t>We go as </a:t>
            </a:r>
          </a:p>
          <a:p>
            <a:pPr marL="0" indent="0">
              <a:buNone/>
            </a:pPr>
            <a:r>
              <a:rPr lang="en-US" sz="3200" dirty="0"/>
              <a:t>Your covenant community</a:t>
            </a:r>
          </a:p>
          <a:p>
            <a:pPr marL="0" indent="0">
              <a:buNone/>
            </a:pPr>
            <a:r>
              <a:rPr lang="en-US" sz="3200" dirty="0"/>
              <a:t>Your witnesses</a:t>
            </a:r>
          </a:p>
          <a:p>
            <a:pPr marL="0" indent="0">
              <a:buNone/>
            </a:pPr>
            <a:r>
              <a:rPr lang="en-US" sz="3200" dirty="0"/>
              <a:t>Your people</a:t>
            </a:r>
          </a:p>
        </p:txBody>
      </p:sp>
    </p:spTree>
    <p:extLst>
      <p:ext uri="{BB962C8B-B14F-4D97-AF65-F5344CB8AC3E}">
        <p14:creationId xmlns:p14="http://schemas.microsoft.com/office/powerpoint/2010/main" val="367976929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E684C-4608-BC4E-9A94-9731D3CD3218}"/>
              </a:ext>
            </a:extLst>
          </p:cNvPr>
          <p:cNvSpPr>
            <a:spLocks noGrp="1"/>
          </p:cNvSpPr>
          <p:nvPr>
            <p:ph type="title"/>
          </p:nvPr>
        </p:nvSpPr>
        <p:spPr>
          <a:xfrm>
            <a:off x="581192" y="702156"/>
            <a:ext cx="11029616" cy="1188720"/>
          </a:xfrm>
        </p:spPr>
        <p:txBody>
          <a:bodyPr>
            <a:normAutofit/>
          </a:bodyPr>
          <a:lstStyle/>
          <a:p>
            <a:r>
              <a:rPr lang="en-US" sz="4000" dirty="0">
                <a:solidFill>
                  <a:schemeClr val="tx1">
                    <a:lumMod val="85000"/>
                    <a:lumOff val="15000"/>
                  </a:schemeClr>
                </a:solidFill>
              </a:rPr>
              <a:t>Closing prayer</a:t>
            </a:r>
          </a:p>
        </p:txBody>
      </p:sp>
      <p:sp>
        <p:nvSpPr>
          <p:cNvPr id="4" name="Content Placeholder 3">
            <a:extLst>
              <a:ext uri="{FF2B5EF4-FFF2-40B4-BE49-F238E27FC236}">
                <a16:creationId xmlns:a16="http://schemas.microsoft.com/office/drawing/2014/main" id="{E506FBB3-6E00-1D49-9039-2F5848971A1A}"/>
              </a:ext>
            </a:extLst>
          </p:cNvPr>
          <p:cNvSpPr>
            <a:spLocks noGrp="1"/>
          </p:cNvSpPr>
          <p:nvPr>
            <p:ph idx="1"/>
          </p:nvPr>
        </p:nvSpPr>
        <p:spPr>
          <a:xfrm>
            <a:off x="581192" y="2340864"/>
            <a:ext cx="11699708" cy="3634486"/>
          </a:xfrm>
        </p:spPr>
        <p:txBody>
          <a:bodyPr>
            <a:noAutofit/>
          </a:bodyPr>
          <a:lstStyle/>
          <a:p>
            <a:pPr marL="0" indent="0">
              <a:buNone/>
            </a:pPr>
            <a:r>
              <a:rPr lang="en-US" sz="3200" dirty="0"/>
              <a:t>Your children who are called to go to comfortable and uncomfortable places in seeking to follow Your will.</a:t>
            </a:r>
          </a:p>
          <a:p>
            <a:pPr marL="0" indent="0">
              <a:buNone/>
            </a:pPr>
            <a:r>
              <a:rPr lang="en-US" sz="3200" dirty="0"/>
              <a:t>To likely and unlikely places led by Scripture and informed by reason, tradition, and experience.</a:t>
            </a:r>
          </a:p>
          <a:p>
            <a:pPr marL="0" indent="0">
              <a:buNone/>
            </a:pPr>
            <a:r>
              <a:rPr lang="en-US" sz="3200" dirty="0"/>
              <a:t>We go to be and make disciples of Jesus Christ for the transformation of your world.</a:t>
            </a:r>
          </a:p>
          <a:p>
            <a:pPr marL="0" indent="0">
              <a:buNone/>
            </a:pPr>
            <a:r>
              <a:rPr lang="en-US" sz="3200" dirty="0"/>
              <a:t>In Jesus’ Name, we go together as one, Amen.</a:t>
            </a:r>
          </a:p>
        </p:txBody>
      </p:sp>
    </p:spTree>
    <p:extLst>
      <p:ext uri="{BB962C8B-B14F-4D97-AF65-F5344CB8AC3E}">
        <p14:creationId xmlns:p14="http://schemas.microsoft.com/office/powerpoint/2010/main" val="318957122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4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4B7C7-0D1F-5143-897C-8CF53ED0D9FB}"/>
              </a:ext>
            </a:extLst>
          </p:cNvPr>
          <p:cNvPicPr>
            <a:picLocks noChangeAspect="1"/>
          </p:cNvPicPr>
          <p:nvPr/>
        </p:nvPicPr>
        <p:blipFill>
          <a:blip r:embed="rId2"/>
          <a:srcRect/>
          <a:stretch/>
        </p:blipFill>
        <p:spPr>
          <a:xfrm>
            <a:off x="0" y="9"/>
            <a:ext cx="12191999" cy="6857991"/>
          </a:xfrm>
          <a:prstGeom prst="rect">
            <a:avLst/>
          </a:prstGeom>
          <a:solidFill>
            <a:schemeClr val="bg1"/>
          </a:solidFill>
        </p:spPr>
      </p:pic>
      <p:sp useBgFill="1">
        <p:nvSpPr>
          <p:cNvPr id="15" name="Rectangle 14">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FD679-E6E7-A24A-8C20-FE90217737E5}"/>
              </a:ext>
            </a:extLst>
          </p:cNvPr>
          <p:cNvSpPr>
            <a:spLocks noGrp="1"/>
          </p:cNvSpPr>
          <p:nvPr>
            <p:ph type="title"/>
          </p:nvPr>
        </p:nvSpPr>
        <p:spPr>
          <a:xfrm>
            <a:off x="1023870" y="0"/>
            <a:ext cx="10144260" cy="1587500"/>
          </a:xfrm>
        </p:spPr>
        <p:txBody>
          <a:bodyPr anchor="ctr">
            <a:normAutofit/>
          </a:bodyPr>
          <a:lstStyle/>
          <a:p>
            <a:r>
              <a:rPr lang="en-US" sz="4000" dirty="0">
                <a:solidFill>
                  <a:schemeClr val="tx1"/>
                </a:solidFill>
                <a:latin typeface="Futura Md BT" panose="020B0802020204020204" pitchFamily="34" charset="0"/>
              </a:rPr>
              <a:t>Opening prayer</a:t>
            </a:r>
          </a:p>
        </p:txBody>
      </p:sp>
      <p:sp>
        <p:nvSpPr>
          <p:cNvPr id="3" name="Content Placeholder 2">
            <a:extLst>
              <a:ext uri="{FF2B5EF4-FFF2-40B4-BE49-F238E27FC236}">
                <a16:creationId xmlns:a16="http://schemas.microsoft.com/office/drawing/2014/main" id="{6798FFB5-1783-3944-9CBB-EAD2220D76AB}"/>
              </a:ext>
            </a:extLst>
          </p:cNvPr>
          <p:cNvSpPr>
            <a:spLocks noGrp="1"/>
          </p:cNvSpPr>
          <p:nvPr>
            <p:ph idx="1"/>
          </p:nvPr>
        </p:nvSpPr>
        <p:spPr>
          <a:xfrm>
            <a:off x="279400" y="977900"/>
            <a:ext cx="11912599" cy="5880100"/>
          </a:xfrm>
        </p:spPr>
        <p:txBody>
          <a:bodyPr>
            <a:noAutofit/>
          </a:bodyPr>
          <a:lstStyle/>
          <a:p>
            <a:pPr marL="0" indent="0">
              <a:buNone/>
            </a:pPr>
            <a:r>
              <a:rPr lang="en-US" sz="3200" dirty="0"/>
              <a:t>God, you are here. Unlimited in presence and power, you exist and do exceedingly and abundantly above all we can ask or imagine. Thank You. Great Storyteller, who knows who we are and fills us with Your breath, we are shaped by Your words. Skillfully, meticulously, and lovingly, You’ve formed us as your Image bearers. From generation to generation, you are God and Your mercies are new every morning. Remind us of those intersections where your story transforms our story.</a:t>
            </a:r>
          </a:p>
          <a:p>
            <a:pPr marL="0" indent="0">
              <a:buNone/>
            </a:pPr>
            <a:br>
              <a:rPr lang="en-US" sz="1050" dirty="0"/>
            </a:br>
            <a:r>
              <a:rPr lang="en-US" sz="3200" dirty="0"/>
              <a:t>You’ve delivered us from ….[provide a time of silence for people to pause and whisper their personal responses]</a:t>
            </a:r>
          </a:p>
        </p:txBody>
      </p:sp>
    </p:spTree>
    <p:extLst>
      <p:ext uri="{BB962C8B-B14F-4D97-AF65-F5344CB8AC3E}">
        <p14:creationId xmlns:p14="http://schemas.microsoft.com/office/powerpoint/2010/main" val="390435507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4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4B7C7-0D1F-5143-897C-8CF53ED0D9FB}"/>
              </a:ext>
            </a:extLst>
          </p:cNvPr>
          <p:cNvPicPr>
            <a:picLocks noChangeAspect="1"/>
          </p:cNvPicPr>
          <p:nvPr/>
        </p:nvPicPr>
        <p:blipFill>
          <a:blip r:embed="rId2"/>
          <a:srcRect/>
          <a:stretch/>
        </p:blipFill>
        <p:spPr>
          <a:xfrm>
            <a:off x="0" y="9"/>
            <a:ext cx="12191999" cy="6857991"/>
          </a:xfrm>
          <a:prstGeom prst="rect">
            <a:avLst/>
          </a:prstGeom>
          <a:solidFill>
            <a:schemeClr val="bg1"/>
          </a:solidFill>
        </p:spPr>
      </p:pic>
      <p:sp useBgFill="1">
        <p:nvSpPr>
          <p:cNvPr id="15" name="Rectangle 14">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FD679-E6E7-A24A-8C20-FE90217737E5}"/>
              </a:ext>
            </a:extLst>
          </p:cNvPr>
          <p:cNvSpPr>
            <a:spLocks noGrp="1"/>
          </p:cNvSpPr>
          <p:nvPr>
            <p:ph type="title"/>
          </p:nvPr>
        </p:nvSpPr>
        <p:spPr>
          <a:xfrm>
            <a:off x="1023870" y="0"/>
            <a:ext cx="10144260" cy="1587500"/>
          </a:xfrm>
        </p:spPr>
        <p:txBody>
          <a:bodyPr anchor="ctr">
            <a:normAutofit/>
          </a:bodyPr>
          <a:lstStyle/>
          <a:p>
            <a:r>
              <a:rPr lang="en-US" sz="4000" dirty="0">
                <a:solidFill>
                  <a:schemeClr val="tx1"/>
                </a:solidFill>
                <a:latin typeface="Futura Md BT" panose="020B0802020204020204" pitchFamily="34" charset="0"/>
              </a:rPr>
              <a:t>Opening prayer</a:t>
            </a:r>
          </a:p>
        </p:txBody>
      </p:sp>
      <p:sp>
        <p:nvSpPr>
          <p:cNvPr id="3" name="Content Placeholder 2">
            <a:extLst>
              <a:ext uri="{FF2B5EF4-FFF2-40B4-BE49-F238E27FC236}">
                <a16:creationId xmlns:a16="http://schemas.microsoft.com/office/drawing/2014/main" id="{6798FFB5-1783-3944-9CBB-EAD2220D76AB}"/>
              </a:ext>
            </a:extLst>
          </p:cNvPr>
          <p:cNvSpPr>
            <a:spLocks noGrp="1"/>
          </p:cNvSpPr>
          <p:nvPr>
            <p:ph idx="1"/>
          </p:nvPr>
        </p:nvSpPr>
        <p:spPr>
          <a:xfrm>
            <a:off x="747346" y="977900"/>
            <a:ext cx="11444653" cy="5880100"/>
          </a:xfrm>
        </p:spPr>
        <p:txBody>
          <a:bodyPr>
            <a:noAutofit/>
          </a:bodyPr>
          <a:lstStyle/>
          <a:p>
            <a:pPr marL="0" indent="0">
              <a:buNone/>
            </a:pPr>
            <a:r>
              <a:rPr lang="en-US" sz="3200" dirty="0"/>
              <a:t>You’ve delivered us for your purpose and not our own.</a:t>
            </a:r>
            <a:endParaRPr lang="en-US" sz="4800" dirty="0"/>
          </a:p>
          <a:p>
            <a:pPr marL="0" indent="0">
              <a:buNone/>
            </a:pPr>
            <a:r>
              <a:rPr lang="en-US" sz="3200" dirty="0"/>
              <a:t>You’ve delivered us to something that only time can tell.</a:t>
            </a:r>
            <a:endParaRPr lang="en-US" sz="4800" dirty="0"/>
          </a:p>
          <a:p>
            <a:pPr marL="0" indent="0">
              <a:buNone/>
            </a:pPr>
            <a:r>
              <a:rPr lang="en-US" sz="3200" dirty="0"/>
              <a:t>Lead us in this session and enable us to be present with and for one another,</a:t>
            </a:r>
            <a:endParaRPr lang="en-US" sz="4800" dirty="0"/>
          </a:p>
          <a:p>
            <a:pPr marL="0" indent="0">
              <a:buNone/>
            </a:pPr>
            <a:r>
              <a:rPr lang="en-US" sz="3200" dirty="0"/>
              <a:t>For your glory to be made known, and</a:t>
            </a:r>
            <a:endParaRPr lang="en-US" sz="4800" dirty="0"/>
          </a:p>
          <a:p>
            <a:pPr marL="0" indent="0">
              <a:buNone/>
            </a:pPr>
            <a:r>
              <a:rPr lang="en-US" sz="3200" dirty="0"/>
              <a:t>For your will to be done on earth as it is in heaven. Amen.</a:t>
            </a:r>
            <a:endParaRPr lang="en-US" sz="4800" dirty="0"/>
          </a:p>
        </p:txBody>
      </p:sp>
    </p:spTree>
    <p:extLst>
      <p:ext uri="{BB962C8B-B14F-4D97-AF65-F5344CB8AC3E}">
        <p14:creationId xmlns:p14="http://schemas.microsoft.com/office/powerpoint/2010/main" val="236472057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4B7C7-0D1F-5143-897C-8CF53ED0D9FB}"/>
              </a:ext>
            </a:extLst>
          </p:cNvPr>
          <p:cNvPicPr>
            <a:picLocks noChangeAspect="1"/>
          </p:cNvPicPr>
          <p:nvPr/>
        </p:nvPicPr>
        <p:blipFill>
          <a:blip r:embed="rId2">
            <a:alphaModFix amt="40000"/>
          </a:blip>
          <a:srcRect/>
          <a:stretch/>
        </p:blipFill>
        <p:spPr>
          <a:xfrm>
            <a:off x="0" y="9"/>
            <a:ext cx="12191999" cy="6857991"/>
          </a:xfrm>
          <a:prstGeom prst="rect">
            <a:avLst/>
          </a:prstGeom>
          <a:solidFill>
            <a:schemeClr val="tx1">
              <a:alpha val="0"/>
            </a:schemeClr>
          </a:solidFill>
          <a:effectLst>
            <a:outerShdw blurRad="50800" dist="50800" dir="5400000" algn="ctr" rotWithShape="0">
              <a:schemeClr val="tx1">
                <a:alpha val="16000"/>
              </a:schemeClr>
            </a:outerShdw>
          </a:effectLst>
        </p:spPr>
      </p:pic>
      <p:sp>
        <p:nvSpPr>
          <p:cNvPr id="2" name="Title 1">
            <a:extLst>
              <a:ext uri="{FF2B5EF4-FFF2-40B4-BE49-F238E27FC236}">
                <a16:creationId xmlns:a16="http://schemas.microsoft.com/office/drawing/2014/main" id="{E42FD679-E6E7-A24A-8C20-FE90217737E5}"/>
              </a:ext>
            </a:extLst>
          </p:cNvPr>
          <p:cNvSpPr>
            <a:spLocks noGrp="1"/>
          </p:cNvSpPr>
          <p:nvPr>
            <p:ph type="title"/>
          </p:nvPr>
        </p:nvSpPr>
        <p:spPr>
          <a:xfrm>
            <a:off x="1023870" y="0"/>
            <a:ext cx="10144260" cy="1587500"/>
          </a:xfrm>
        </p:spPr>
        <p:txBody>
          <a:bodyPr anchor="ctr">
            <a:normAutofit/>
          </a:bodyPr>
          <a:lstStyle/>
          <a:p>
            <a:r>
              <a:rPr lang="en-US" sz="4000" b="1" dirty="0">
                <a:solidFill>
                  <a:schemeClr val="bg1"/>
                </a:solidFill>
                <a:latin typeface="Futura Md BT" panose="020B0802020204020204" pitchFamily="34" charset="0"/>
              </a:rPr>
              <a:t>WHO ARE WE AFFIRMATION </a:t>
            </a:r>
            <a:endParaRPr lang="en-US" sz="4000" dirty="0">
              <a:solidFill>
                <a:schemeClr val="bg1"/>
              </a:solidFill>
              <a:latin typeface="Futura Md BT" panose="020B0802020204020204" pitchFamily="34" charset="0"/>
            </a:endParaRPr>
          </a:p>
        </p:txBody>
      </p:sp>
      <p:sp>
        <p:nvSpPr>
          <p:cNvPr id="3" name="Content Placeholder 2">
            <a:extLst>
              <a:ext uri="{FF2B5EF4-FFF2-40B4-BE49-F238E27FC236}">
                <a16:creationId xmlns:a16="http://schemas.microsoft.com/office/drawing/2014/main" id="{6798FFB5-1783-3944-9CBB-EAD2220D76AB}"/>
              </a:ext>
            </a:extLst>
          </p:cNvPr>
          <p:cNvSpPr>
            <a:spLocks noGrp="1"/>
          </p:cNvSpPr>
          <p:nvPr>
            <p:ph idx="1"/>
          </p:nvPr>
        </p:nvSpPr>
        <p:spPr>
          <a:xfrm>
            <a:off x="1023871" y="977900"/>
            <a:ext cx="11168128" cy="5880100"/>
          </a:xfrm>
        </p:spPr>
        <p:txBody>
          <a:bodyPr>
            <a:noAutofit/>
          </a:bodyPr>
          <a:lstStyle/>
          <a:p>
            <a:pPr marL="0" indent="0">
              <a:buNone/>
            </a:pPr>
            <a:r>
              <a:rPr lang="en-US" sz="3200" i="1" dirty="0">
                <a:solidFill>
                  <a:schemeClr val="bg1"/>
                </a:solidFill>
              </a:rPr>
              <a:t>In the gift of this moment, </a:t>
            </a:r>
            <a:r>
              <a:rPr lang="en-US" sz="3200" b="1" i="1" dirty="0">
                <a:solidFill>
                  <a:schemeClr val="bg1"/>
                </a:solidFill>
              </a:rPr>
              <a:t>we affirm </a:t>
            </a:r>
            <a:r>
              <a:rPr lang="en-US" sz="3200" i="1" dirty="0">
                <a:solidFill>
                  <a:schemeClr val="bg1"/>
                </a:solidFill>
              </a:rPr>
              <a:t>that we are divinely loved</a:t>
            </a:r>
            <a:r>
              <a:rPr lang="en-US" sz="3200" dirty="0">
                <a:solidFill>
                  <a:schemeClr val="bg1"/>
                </a:solidFill>
              </a:rPr>
              <a:t> </a:t>
            </a:r>
            <a:r>
              <a:rPr lang="en-US" sz="3200" i="1" dirty="0">
                <a:solidFill>
                  <a:schemeClr val="bg1"/>
                </a:solidFill>
              </a:rPr>
              <a:t>and lovable. We are the </a:t>
            </a:r>
            <a:r>
              <a:rPr lang="en-US" sz="3200" b="1" i="1" dirty="0">
                <a:solidFill>
                  <a:schemeClr val="bg1"/>
                </a:solidFill>
              </a:rPr>
              <a:t>children of God</a:t>
            </a:r>
            <a:r>
              <a:rPr lang="en-US" sz="3200" i="1" dirty="0">
                <a:solidFill>
                  <a:schemeClr val="bg1"/>
                </a:solidFill>
              </a:rPr>
              <a:t>. </a:t>
            </a:r>
            <a:r>
              <a:rPr lang="en-US" sz="3200" b="1" i="1" dirty="0">
                <a:solidFill>
                  <a:schemeClr val="bg1"/>
                </a:solidFill>
              </a:rPr>
              <a:t>Together</a:t>
            </a:r>
            <a:r>
              <a:rPr lang="en-US" sz="3200" i="1" dirty="0">
                <a:solidFill>
                  <a:schemeClr val="bg1"/>
                </a:solidFill>
              </a:rPr>
              <a:t>, we will </a:t>
            </a:r>
            <a:r>
              <a:rPr lang="en-US" sz="3200" b="1" i="1" dirty="0">
                <a:solidFill>
                  <a:schemeClr val="bg1"/>
                </a:solidFill>
              </a:rPr>
              <a:t>learn</a:t>
            </a:r>
            <a:r>
              <a:rPr lang="en-US" sz="3200" i="1" dirty="0">
                <a:solidFill>
                  <a:schemeClr val="bg1"/>
                </a:solidFill>
              </a:rPr>
              <a:t> from the actions and words of one another. </a:t>
            </a:r>
            <a:r>
              <a:rPr lang="en-US" sz="3200" b="1" i="1" dirty="0">
                <a:solidFill>
                  <a:schemeClr val="bg1"/>
                </a:solidFill>
              </a:rPr>
              <a:t>Christ</a:t>
            </a:r>
            <a:r>
              <a:rPr lang="en-US" sz="3200" i="1" dirty="0">
                <a:solidFill>
                  <a:schemeClr val="bg1"/>
                </a:solidFill>
              </a:rPr>
              <a:t>’s lessons on love are </a:t>
            </a:r>
            <a:r>
              <a:rPr lang="en-US" sz="3200" b="1" i="1" dirty="0">
                <a:solidFill>
                  <a:schemeClr val="bg1"/>
                </a:solidFill>
              </a:rPr>
              <a:t>centered</a:t>
            </a:r>
            <a:r>
              <a:rPr lang="en-US" sz="3200" i="1" dirty="0">
                <a:solidFill>
                  <a:schemeClr val="bg1"/>
                </a:solidFill>
              </a:rPr>
              <a:t> in how we treat others and in how we treat ourselves. We will exercise </a:t>
            </a:r>
            <a:r>
              <a:rPr lang="en-US" sz="3200" b="1" i="1" dirty="0">
                <a:solidFill>
                  <a:schemeClr val="bg1"/>
                </a:solidFill>
              </a:rPr>
              <a:t>courage</a:t>
            </a:r>
            <a:r>
              <a:rPr lang="en-US" sz="3200" i="1" dirty="0">
                <a:solidFill>
                  <a:schemeClr val="bg1"/>
                </a:solidFill>
              </a:rPr>
              <a:t> in this study as we share stories of </a:t>
            </a:r>
            <a:r>
              <a:rPr lang="en-US" sz="3200" b="1" i="1" dirty="0">
                <a:solidFill>
                  <a:schemeClr val="bg1"/>
                </a:solidFill>
              </a:rPr>
              <a:t>struggle</a:t>
            </a:r>
            <a:r>
              <a:rPr lang="en-US" sz="3200" i="1" dirty="0">
                <a:solidFill>
                  <a:schemeClr val="bg1"/>
                </a:solidFill>
              </a:rPr>
              <a:t> and </a:t>
            </a:r>
            <a:r>
              <a:rPr lang="en-US" sz="3200" b="1" i="1" dirty="0">
                <a:solidFill>
                  <a:schemeClr val="bg1"/>
                </a:solidFill>
              </a:rPr>
              <a:t>strength</a:t>
            </a:r>
            <a:r>
              <a:rPr lang="en-US" sz="3200" i="1" dirty="0">
                <a:solidFill>
                  <a:schemeClr val="bg1"/>
                </a:solidFill>
              </a:rPr>
              <a:t>. We will </a:t>
            </a:r>
            <a:r>
              <a:rPr lang="en-US" sz="3200" b="1" i="1" dirty="0">
                <a:solidFill>
                  <a:schemeClr val="bg1"/>
                </a:solidFill>
              </a:rPr>
              <a:t>stay at the table</a:t>
            </a:r>
            <a:r>
              <a:rPr lang="en-US" sz="3200" i="1" dirty="0">
                <a:solidFill>
                  <a:schemeClr val="bg1"/>
                </a:solidFill>
              </a:rPr>
              <a:t> and receive those stories with grace. We will not be afraid to </a:t>
            </a:r>
            <a:r>
              <a:rPr lang="en-US" sz="3200" b="1" i="1" dirty="0">
                <a:solidFill>
                  <a:schemeClr val="bg1"/>
                </a:solidFill>
              </a:rPr>
              <a:t>launch into the deep</a:t>
            </a:r>
            <a:r>
              <a:rPr lang="en-US" sz="3200" i="1" dirty="0">
                <a:solidFill>
                  <a:schemeClr val="bg1"/>
                </a:solidFill>
              </a:rPr>
              <a:t>. We will </a:t>
            </a:r>
            <a:r>
              <a:rPr lang="en-US" sz="3200" b="1" i="1" dirty="0">
                <a:solidFill>
                  <a:schemeClr val="bg1"/>
                </a:solidFill>
              </a:rPr>
              <a:t>commit</a:t>
            </a:r>
            <a:r>
              <a:rPr lang="en-US" sz="3200" i="1" dirty="0">
                <a:solidFill>
                  <a:schemeClr val="bg1"/>
                </a:solidFill>
              </a:rPr>
              <a:t> to the vulnerability necessary </a:t>
            </a:r>
            <a:r>
              <a:rPr lang="en-US" sz="3200" b="1" i="1" dirty="0">
                <a:solidFill>
                  <a:schemeClr val="bg1"/>
                </a:solidFill>
              </a:rPr>
              <a:t>to allow God</a:t>
            </a:r>
            <a:r>
              <a:rPr lang="en-US" sz="3200" i="1" dirty="0">
                <a:solidFill>
                  <a:schemeClr val="bg1"/>
                </a:solidFill>
              </a:rPr>
              <a:t> to break us open. We will set and </a:t>
            </a:r>
            <a:r>
              <a:rPr lang="en-US" sz="3200" b="1" i="1" dirty="0">
                <a:solidFill>
                  <a:schemeClr val="bg1"/>
                </a:solidFill>
              </a:rPr>
              <a:t>respect</a:t>
            </a:r>
            <a:r>
              <a:rPr lang="en-US" sz="3200" i="1" dirty="0">
                <a:solidFill>
                  <a:schemeClr val="bg1"/>
                </a:solidFill>
              </a:rPr>
              <a:t> boundaries and </a:t>
            </a:r>
            <a:r>
              <a:rPr lang="en-US" sz="3200" b="1" i="1" dirty="0">
                <a:solidFill>
                  <a:schemeClr val="bg1"/>
                </a:solidFill>
              </a:rPr>
              <a:t>honor</a:t>
            </a:r>
            <a:r>
              <a:rPr lang="en-US" sz="3200" i="1" dirty="0">
                <a:solidFill>
                  <a:schemeClr val="bg1"/>
                </a:solidFill>
              </a:rPr>
              <a:t> confidentiality together. </a:t>
            </a:r>
            <a:endParaRPr lang="en-US" sz="3200" dirty="0">
              <a:solidFill>
                <a:schemeClr val="bg1"/>
              </a:solidFill>
            </a:endParaRPr>
          </a:p>
        </p:txBody>
      </p:sp>
    </p:spTree>
    <p:extLst>
      <p:ext uri="{BB962C8B-B14F-4D97-AF65-F5344CB8AC3E}">
        <p14:creationId xmlns:p14="http://schemas.microsoft.com/office/powerpoint/2010/main" val="171305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0D83BB-AEB8-2A47-8315-6D251D78A43C}"/>
              </a:ext>
            </a:extLst>
          </p:cNvPr>
          <p:cNvPicPr>
            <a:picLocks noChangeAspect="1"/>
          </p:cNvPicPr>
          <p:nvPr/>
        </p:nvPicPr>
        <p:blipFill>
          <a:blip r:embed="rId2">
            <a:alphaModFix amt="40000"/>
          </a:blip>
          <a:srcRect/>
          <a:stretch/>
        </p:blipFill>
        <p:spPr>
          <a:xfrm>
            <a:off x="1" y="9"/>
            <a:ext cx="12191999" cy="6857991"/>
          </a:xfrm>
          <a:prstGeom prst="rect">
            <a:avLst/>
          </a:prstGeom>
          <a:solidFill>
            <a:schemeClr val="tx1">
              <a:alpha val="40000"/>
            </a:schemeClr>
          </a:solidFill>
          <a:effectLst>
            <a:outerShdw blurRad="50800" dist="50800" dir="5400000" algn="ctr" rotWithShape="0">
              <a:schemeClr val="tx1">
                <a:alpha val="16000"/>
              </a:schemeClr>
            </a:outerShdw>
          </a:effectLst>
        </p:spPr>
      </p:pic>
      <p:sp>
        <p:nvSpPr>
          <p:cNvPr id="2" name="Title 1">
            <a:extLst>
              <a:ext uri="{FF2B5EF4-FFF2-40B4-BE49-F238E27FC236}">
                <a16:creationId xmlns:a16="http://schemas.microsoft.com/office/drawing/2014/main" id="{E42FD679-E6E7-A24A-8C20-FE90217737E5}"/>
              </a:ext>
            </a:extLst>
          </p:cNvPr>
          <p:cNvSpPr>
            <a:spLocks noGrp="1"/>
          </p:cNvSpPr>
          <p:nvPr>
            <p:ph type="title"/>
          </p:nvPr>
        </p:nvSpPr>
        <p:spPr>
          <a:xfrm>
            <a:off x="1023870" y="0"/>
            <a:ext cx="10144260" cy="1587500"/>
          </a:xfrm>
        </p:spPr>
        <p:txBody>
          <a:bodyPr anchor="ctr">
            <a:normAutofit/>
          </a:bodyPr>
          <a:lstStyle/>
          <a:p>
            <a:r>
              <a:rPr lang="en-US" sz="4000" b="1" dirty="0">
                <a:solidFill>
                  <a:schemeClr val="bg1"/>
                </a:solidFill>
                <a:latin typeface="Futura Md BT" panose="020B0802020204020204" pitchFamily="34" charset="0"/>
              </a:rPr>
              <a:t>WHO ARE WE AFFIRMATION </a:t>
            </a:r>
            <a:endParaRPr lang="en-US" sz="4000" dirty="0">
              <a:solidFill>
                <a:schemeClr val="bg1"/>
              </a:solidFill>
              <a:latin typeface="Futura Md BT" panose="020B0802020204020204" pitchFamily="34" charset="0"/>
            </a:endParaRPr>
          </a:p>
        </p:txBody>
      </p:sp>
      <p:sp>
        <p:nvSpPr>
          <p:cNvPr id="3" name="Content Placeholder 2">
            <a:extLst>
              <a:ext uri="{FF2B5EF4-FFF2-40B4-BE49-F238E27FC236}">
                <a16:creationId xmlns:a16="http://schemas.microsoft.com/office/drawing/2014/main" id="{6798FFB5-1783-3944-9CBB-EAD2220D76AB}"/>
              </a:ext>
            </a:extLst>
          </p:cNvPr>
          <p:cNvSpPr>
            <a:spLocks noGrp="1"/>
          </p:cNvSpPr>
          <p:nvPr>
            <p:ph idx="1"/>
          </p:nvPr>
        </p:nvSpPr>
        <p:spPr>
          <a:xfrm>
            <a:off x="1023871" y="977900"/>
            <a:ext cx="10144260" cy="5880100"/>
          </a:xfrm>
        </p:spPr>
        <p:txBody>
          <a:bodyPr>
            <a:noAutofit/>
          </a:bodyPr>
          <a:lstStyle/>
          <a:p>
            <a:pPr marL="0" indent="0">
              <a:buNone/>
            </a:pPr>
            <a:r>
              <a:rPr lang="en-US" sz="3200" i="1" dirty="0">
                <a:solidFill>
                  <a:schemeClr val="bg1"/>
                </a:solidFill>
              </a:rPr>
              <a:t>When uncertainty arises, we will remember the </a:t>
            </a:r>
            <a:r>
              <a:rPr lang="en-US" sz="3200" b="1" i="1" dirty="0">
                <a:solidFill>
                  <a:schemeClr val="bg1"/>
                </a:solidFill>
              </a:rPr>
              <a:t>Spirit of “peace</a:t>
            </a:r>
            <a:r>
              <a:rPr lang="en-US" sz="3200" i="1" dirty="0">
                <a:solidFill>
                  <a:schemeClr val="bg1"/>
                </a:solidFill>
              </a:rPr>
              <a:t> that passes our own understanding” and can intercede for us. We will </a:t>
            </a:r>
            <a:r>
              <a:rPr lang="en-US" sz="3200" b="1" i="1" dirty="0">
                <a:solidFill>
                  <a:schemeClr val="bg1"/>
                </a:solidFill>
              </a:rPr>
              <a:t>remember</a:t>
            </a:r>
            <a:r>
              <a:rPr lang="en-US" sz="3200" i="1" dirty="0">
                <a:solidFill>
                  <a:schemeClr val="bg1"/>
                </a:solidFill>
              </a:rPr>
              <a:t> that even when we don’t feel “United,” the </a:t>
            </a:r>
            <a:r>
              <a:rPr lang="en-US" sz="3200" b="1" i="1" dirty="0">
                <a:solidFill>
                  <a:schemeClr val="bg1"/>
                </a:solidFill>
              </a:rPr>
              <a:t>uniting love of Christ</a:t>
            </a:r>
            <a:r>
              <a:rPr lang="en-US" sz="3200" i="1" dirty="0">
                <a:solidFill>
                  <a:schemeClr val="bg1"/>
                </a:solidFill>
              </a:rPr>
              <a:t> can reveal a pathway to greater </a:t>
            </a:r>
            <a:r>
              <a:rPr lang="en-US" sz="3200" b="1" i="1" dirty="0">
                <a:solidFill>
                  <a:schemeClr val="bg1"/>
                </a:solidFill>
              </a:rPr>
              <a:t>wisdom</a:t>
            </a:r>
            <a:r>
              <a:rPr lang="en-US" sz="3200" i="1" dirty="0">
                <a:solidFill>
                  <a:schemeClr val="bg1"/>
                </a:solidFill>
              </a:rPr>
              <a:t> and mutual respect. No matter what, </a:t>
            </a:r>
            <a:r>
              <a:rPr lang="en-US" sz="3200" b="1" i="1" dirty="0">
                <a:solidFill>
                  <a:schemeClr val="bg1"/>
                </a:solidFill>
              </a:rPr>
              <a:t>there is a place for each one</a:t>
            </a:r>
            <a:r>
              <a:rPr lang="en-US" sz="3200" i="1" dirty="0">
                <a:solidFill>
                  <a:schemeClr val="bg1"/>
                </a:solidFill>
              </a:rPr>
              <a:t> of us in this study together. Let us </a:t>
            </a:r>
            <a:r>
              <a:rPr lang="en-US" sz="3200" b="1" i="1" dirty="0">
                <a:solidFill>
                  <a:schemeClr val="bg1"/>
                </a:solidFill>
              </a:rPr>
              <a:t>hold each other up</a:t>
            </a:r>
            <a:r>
              <a:rPr lang="en-US" sz="3200" i="1" dirty="0">
                <a:solidFill>
                  <a:schemeClr val="bg1"/>
                </a:solidFill>
              </a:rPr>
              <a:t> in prayer, hold each other </a:t>
            </a:r>
            <a:r>
              <a:rPr lang="en-US" sz="3200" b="1" i="1" dirty="0">
                <a:solidFill>
                  <a:schemeClr val="bg1"/>
                </a:solidFill>
              </a:rPr>
              <a:t>accountable</a:t>
            </a:r>
            <a:r>
              <a:rPr lang="en-US" sz="3200" i="1" dirty="0">
                <a:solidFill>
                  <a:schemeClr val="bg1"/>
                </a:solidFill>
              </a:rPr>
              <a:t> in love, and </a:t>
            </a:r>
            <a:r>
              <a:rPr lang="en-US" sz="3200" b="1" i="1" dirty="0">
                <a:solidFill>
                  <a:schemeClr val="bg1"/>
                </a:solidFill>
              </a:rPr>
              <a:t>trust</a:t>
            </a:r>
            <a:r>
              <a:rPr lang="en-US" sz="3200" i="1" dirty="0">
                <a:solidFill>
                  <a:schemeClr val="bg1"/>
                </a:solidFill>
              </a:rPr>
              <a:t> that our God is making </a:t>
            </a:r>
            <a:r>
              <a:rPr lang="en-US" sz="3200" b="1" i="1" dirty="0">
                <a:solidFill>
                  <a:schemeClr val="bg1"/>
                </a:solidFill>
              </a:rPr>
              <a:t>all things new. Thank you for the gift of being present to one another in this holy time.</a:t>
            </a:r>
            <a:endParaRPr lang="en-US" sz="3200" dirty="0">
              <a:solidFill>
                <a:schemeClr val="bg1"/>
              </a:solidFill>
            </a:endParaRPr>
          </a:p>
        </p:txBody>
      </p:sp>
    </p:spTree>
    <p:extLst>
      <p:ext uri="{BB962C8B-B14F-4D97-AF65-F5344CB8AC3E}">
        <p14:creationId xmlns:p14="http://schemas.microsoft.com/office/powerpoint/2010/main" val="253486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FA6EEB4-F8B0-4645-B26F-E93B113F9B95}"/>
              </a:ext>
            </a:extLst>
          </p:cNvPr>
          <p:cNvPicPr>
            <a:picLocks noChangeAspect="1"/>
          </p:cNvPicPr>
          <p:nvPr/>
        </p:nvPicPr>
        <p:blipFill>
          <a:blip r:embed="rId2">
            <a:alphaModFix amt="40000"/>
          </a:blip>
          <a:srcRect/>
          <a:stretch/>
        </p:blipFill>
        <p:spPr>
          <a:xfrm>
            <a:off x="1" y="9"/>
            <a:ext cx="12191999" cy="6857991"/>
          </a:xfrm>
          <a:prstGeom prst="rect">
            <a:avLst/>
          </a:prstGeom>
          <a:solidFill>
            <a:schemeClr val="bg1">
              <a:alpha val="40000"/>
            </a:schemeClr>
          </a:solidFill>
          <a:effectLst>
            <a:outerShdw blurRad="50800" dist="50800" dir="5400000" algn="ctr" rotWithShape="0">
              <a:schemeClr val="tx1">
                <a:alpha val="0"/>
              </a:schemeClr>
            </a:outerShdw>
          </a:effectLst>
        </p:spPr>
      </p:pic>
      <p:sp>
        <p:nvSpPr>
          <p:cNvPr id="7" name="TextBox 6">
            <a:extLst>
              <a:ext uri="{FF2B5EF4-FFF2-40B4-BE49-F238E27FC236}">
                <a16:creationId xmlns:a16="http://schemas.microsoft.com/office/drawing/2014/main" id="{606E31ED-7D7B-4B40-BE26-322DDFC3ABBE}"/>
              </a:ext>
            </a:extLst>
          </p:cNvPr>
          <p:cNvSpPr txBox="1"/>
          <p:nvPr/>
        </p:nvSpPr>
        <p:spPr>
          <a:xfrm rot="16200000">
            <a:off x="-2946401" y="2946400"/>
            <a:ext cx="6858000" cy="965199"/>
          </a:xfrm>
          <a:prstGeom prst="rect">
            <a:avLst/>
          </a:prstGeom>
        </p:spPr>
        <p:txBody>
          <a:bodyPr vert="horz" lIns="91440" tIns="45720" rIns="91440" bIns="45720" rtlCol="0" anchor="ctr">
            <a:normAutofit/>
          </a:bodyPr>
          <a:lstStyle/>
          <a:p>
            <a:pPr algn="ctr">
              <a:spcBef>
                <a:spcPct val="0"/>
              </a:spcBef>
              <a:spcAft>
                <a:spcPts val="600"/>
              </a:spcAft>
            </a:pPr>
            <a:r>
              <a:rPr lang="en-US" sz="4000" cap="all" dirty="0">
                <a:latin typeface="Futura Md BT" panose="020B0802020204020204" pitchFamily="34" charset="0"/>
                <a:ea typeface="+mj-ea"/>
                <a:cs typeface="+mj-cs"/>
              </a:rPr>
              <a:t>Psalm 139:1-14, 23-24</a:t>
            </a:r>
          </a:p>
        </p:txBody>
      </p:sp>
      <p:sp>
        <p:nvSpPr>
          <p:cNvPr id="6" name="TextBox 5">
            <a:extLst>
              <a:ext uri="{FF2B5EF4-FFF2-40B4-BE49-F238E27FC236}">
                <a16:creationId xmlns:a16="http://schemas.microsoft.com/office/drawing/2014/main" id="{F95192C5-FE0A-DC42-A674-75E83E2C86AA}"/>
              </a:ext>
            </a:extLst>
          </p:cNvPr>
          <p:cNvSpPr txBox="1"/>
          <p:nvPr/>
        </p:nvSpPr>
        <p:spPr>
          <a:xfrm>
            <a:off x="965200" y="0"/>
            <a:ext cx="11226800" cy="6857990"/>
          </a:xfrm>
          <a:prstGeom prst="rect">
            <a:avLst/>
          </a:prstGeom>
        </p:spPr>
        <p:txBody>
          <a:bodyPr vert="horz" lIns="91440" tIns="45720" rIns="91440" bIns="45720" rtlCol="0" anchor="ctr">
            <a:noAutofit/>
          </a:bodyPr>
          <a:lstStyle/>
          <a:p>
            <a:r>
              <a:rPr lang="en-US" sz="3200" cap="small" dirty="0"/>
              <a:t>Lord</a:t>
            </a:r>
            <a:r>
              <a:rPr lang="en-US" sz="3200" dirty="0"/>
              <a:t>, you have examined me. You know me. You know when I sit down and when I stand up. Even from far away, you comprehend my plans. You study my traveling and resting. You are thoroughly familiar with all my ways. There isn’t a word on my tongue, </a:t>
            </a:r>
            <a:r>
              <a:rPr lang="en-US" sz="3200" cap="small" dirty="0"/>
              <a:t>Lord</a:t>
            </a:r>
            <a:r>
              <a:rPr lang="en-US" sz="3200" dirty="0"/>
              <a:t>, that you don’t already know completely. You surround me—front and back. You put your hand on me. That kind of knowledge is too much for me; it’s so high above me that I can’t reach it. Where could I go to get away from your spirit? Where could I go to escape your presence? If I went up to heaven, you would be there. If I went down to the grave, you would be there too! If I could fly on the wings of dawn, stopping to rest only on the far side of the ocean—even there your hand would guide me; even there your strong hand would hold me tight! If I said,</a:t>
            </a:r>
          </a:p>
        </p:txBody>
      </p:sp>
    </p:spTree>
    <p:extLst>
      <p:ext uri="{BB962C8B-B14F-4D97-AF65-F5344CB8AC3E}">
        <p14:creationId xmlns:p14="http://schemas.microsoft.com/office/powerpoint/2010/main" val="134689265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FA6EEB4-F8B0-4645-B26F-E93B113F9B95}"/>
              </a:ext>
            </a:extLst>
          </p:cNvPr>
          <p:cNvPicPr>
            <a:picLocks noChangeAspect="1"/>
          </p:cNvPicPr>
          <p:nvPr/>
        </p:nvPicPr>
        <p:blipFill>
          <a:blip r:embed="rId2">
            <a:alphaModFix amt="40000"/>
          </a:blip>
          <a:srcRect/>
          <a:stretch/>
        </p:blipFill>
        <p:spPr>
          <a:xfrm>
            <a:off x="1" y="9"/>
            <a:ext cx="12191999" cy="6857991"/>
          </a:xfrm>
          <a:prstGeom prst="rect">
            <a:avLst/>
          </a:prstGeom>
          <a:solidFill>
            <a:schemeClr val="bg1">
              <a:alpha val="40000"/>
            </a:schemeClr>
          </a:solidFill>
          <a:effectLst>
            <a:outerShdw blurRad="50800" dist="50800" dir="5400000" algn="ctr" rotWithShape="0">
              <a:schemeClr val="tx1">
                <a:alpha val="0"/>
              </a:schemeClr>
            </a:outerShdw>
          </a:effectLst>
        </p:spPr>
      </p:pic>
      <p:sp>
        <p:nvSpPr>
          <p:cNvPr id="7" name="TextBox 6">
            <a:extLst>
              <a:ext uri="{FF2B5EF4-FFF2-40B4-BE49-F238E27FC236}">
                <a16:creationId xmlns:a16="http://schemas.microsoft.com/office/drawing/2014/main" id="{606E31ED-7D7B-4B40-BE26-322DDFC3ABBE}"/>
              </a:ext>
            </a:extLst>
          </p:cNvPr>
          <p:cNvSpPr txBox="1"/>
          <p:nvPr/>
        </p:nvSpPr>
        <p:spPr>
          <a:xfrm rot="16200000">
            <a:off x="-2946401" y="2946400"/>
            <a:ext cx="6858000" cy="965199"/>
          </a:xfrm>
          <a:prstGeom prst="rect">
            <a:avLst/>
          </a:prstGeom>
        </p:spPr>
        <p:txBody>
          <a:bodyPr vert="horz" lIns="91440" tIns="45720" rIns="91440" bIns="45720" rtlCol="0" anchor="ctr">
            <a:normAutofit/>
          </a:bodyPr>
          <a:lstStyle/>
          <a:p>
            <a:pPr algn="ctr">
              <a:spcBef>
                <a:spcPct val="0"/>
              </a:spcBef>
              <a:spcAft>
                <a:spcPts val="600"/>
              </a:spcAft>
            </a:pPr>
            <a:r>
              <a:rPr lang="en-US" sz="4000" cap="all" dirty="0">
                <a:latin typeface="Futura Md BT" panose="020B0802020204020204" pitchFamily="34" charset="0"/>
                <a:ea typeface="+mj-ea"/>
                <a:cs typeface="+mj-cs"/>
              </a:rPr>
              <a:t>Psalm 139:1-14, 23-24</a:t>
            </a:r>
          </a:p>
        </p:txBody>
      </p:sp>
      <p:sp>
        <p:nvSpPr>
          <p:cNvPr id="6" name="TextBox 5">
            <a:extLst>
              <a:ext uri="{FF2B5EF4-FFF2-40B4-BE49-F238E27FC236}">
                <a16:creationId xmlns:a16="http://schemas.microsoft.com/office/drawing/2014/main" id="{F95192C5-FE0A-DC42-A674-75E83E2C86AA}"/>
              </a:ext>
            </a:extLst>
          </p:cNvPr>
          <p:cNvSpPr txBox="1"/>
          <p:nvPr/>
        </p:nvSpPr>
        <p:spPr>
          <a:xfrm>
            <a:off x="965200" y="453006"/>
            <a:ext cx="11226800" cy="6404984"/>
          </a:xfrm>
          <a:prstGeom prst="rect">
            <a:avLst/>
          </a:prstGeom>
        </p:spPr>
        <p:txBody>
          <a:bodyPr vert="horz" lIns="91440" tIns="45720" rIns="91440" bIns="45720" rtlCol="0" anchor="ctr">
            <a:noAutofit/>
          </a:bodyPr>
          <a:lstStyle/>
          <a:p>
            <a:r>
              <a:rPr lang="en-US" sz="3200" dirty="0"/>
              <a:t>“The darkness will definitely hide me; the light will become night around me,” even then the darkness isn’t too dark for you! Nighttime would shine bright as day, because darkness is the same as light to you! You are the one who created my innermost parts; you knit me together while I was still in my mother’s womb. I give thanks to you that I was marvelously set apart. Your works are wonderful—I know that very well.</a:t>
            </a:r>
          </a:p>
          <a:p>
            <a:endParaRPr lang="en-US" sz="3200" dirty="0"/>
          </a:p>
          <a:p>
            <a:r>
              <a:rPr lang="en-US" sz="3200" dirty="0"/>
              <a:t>Examine me, God! Look at my heart! Put me to the test! Know my anxious thoughts! Look to see if there is any idolatrous way in me, then lead me on the eternal path!</a:t>
            </a:r>
          </a:p>
        </p:txBody>
      </p:sp>
    </p:spTree>
    <p:extLst>
      <p:ext uri="{BB962C8B-B14F-4D97-AF65-F5344CB8AC3E}">
        <p14:creationId xmlns:p14="http://schemas.microsoft.com/office/powerpoint/2010/main" val="133943481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B055CAA-2668-4929-8202-DBD35A78E8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31FEA2-A656-594E-8887-C6A918AEA069}"/>
              </a:ext>
            </a:extLst>
          </p:cNvPr>
          <p:cNvSpPr>
            <a:spLocks noGrp="1"/>
          </p:cNvSpPr>
          <p:nvPr>
            <p:ph type="title"/>
          </p:nvPr>
        </p:nvSpPr>
        <p:spPr>
          <a:xfrm>
            <a:off x="4241830" y="2949323"/>
            <a:ext cx="7368978" cy="1021136"/>
          </a:xfrm>
        </p:spPr>
        <p:txBody>
          <a:bodyPr>
            <a:normAutofit/>
          </a:bodyPr>
          <a:lstStyle/>
          <a:p>
            <a:r>
              <a:rPr lang="en-US" dirty="0">
                <a:hlinkClick r:id="rId2"/>
              </a:rPr>
              <a:t>https://public.3.basecamp.com/p/5n9TkR3H2tbANXmAAjTJeyDC</a:t>
            </a:r>
            <a:endParaRPr lang="en-US" b="1" dirty="0"/>
          </a:p>
        </p:txBody>
      </p:sp>
      <p:sp>
        <p:nvSpPr>
          <p:cNvPr id="19" name="Rectangle 18">
            <a:extLst>
              <a:ext uri="{FF2B5EF4-FFF2-40B4-BE49-F238E27FC236}">
                <a16:creationId xmlns:a16="http://schemas.microsoft.com/office/drawing/2014/main" id="{38F88ED4-721F-4A25-9A68-66C57B1F8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3A5A85F2-11BA-4322-9355-08C0DEC78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1A88A0CA-0BDB-4A19-A648-638BE196B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14" name="Graphic 13" descr="Video camera">
            <a:extLst>
              <a:ext uri="{FF2B5EF4-FFF2-40B4-BE49-F238E27FC236}">
                <a16:creationId xmlns:a16="http://schemas.microsoft.com/office/drawing/2014/main" id="{AFD911EF-CD07-4011-84CA-471A0A02CC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1192" y="1862594"/>
            <a:ext cx="3194595" cy="3194595"/>
          </a:xfrm>
          <a:prstGeom prst="rect">
            <a:avLst/>
          </a:prstGeom>
        </p:spPr>
      </p:pic>
    </p:spTree>
    <p:extLst>
      <p:ext uri="{BB962C8B-B14F-4D97-AF65-F5344CB8AC3E}">
        <p14:creationId xmlns:p14="http://schemas.microsoft.com/office/powerpoint/2010/main" val="3317420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B055CAA-2668-4929-8202-DBD35A78E8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31FEA2-A656-594E-8887-C6A918AEA069}"/>
              </a:ext>
            </a:extLst>
          </p:cNvPr>
          <p:cNvSpPr>
            <a:spLocks noGrp="1"/>
          </p:cNvSpPr>
          <p:nvPr>
            <p:ph type="title"/>
          </p:nvPr>
        </p:nvSpPr>
        <p:spPr>
          <a:xfrm>
            <a:off x="4241830" y="702156"/>
            <a:ext cx="7368978" cy="1021136"/>
          </a:xfrm>
        </p:spPr>
        <p:txBody>
          <a:bodyPr>
            <a:normAutofit/>
          </a:bodyPr>
          <a:lstStyle/>
          <a:p>
            <a:r>
              <a:rPr lang="en-US" b="1" dirty="0"/>
              <a:t>Video with Bishop Latrelle Easterling</a:t>
            </a:r>
          </a:p>
        </p:txBody>
      </p:sp>
      <p:sp>
        <p:nvSpPr>
          <p:cNvPr id="19" name="Rectangle 18">
            <a:extLst>
              <a:ext uri="{FF2B5EF4-FFF2-40B4-BE49-F238E27FC236}">
                <a16:creationId xmlns:a16="http://schemas.microsoft.com/office/drawing/2014/main" id="{38F88ED4-721F-4A25-9A68-66C57B1F8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3A5A85F2-11BA-4322-9355-08C0DEC78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1A88A0CA-0BDB-4A19-A648-638BE196B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14" name="Graphic 13" descr="Video camera">
            <a:extLst>
              <a:ext uri="{FF2B5EF4-FFF2-40B4-BE49-F238E27FC236}">
                <a16:creationId xmlns:a16="http://schemas.microsoft.com/office/drawing/2014/main" id="{AFD911EF-CD07-4011-84CA-471A0A02CC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1192" y="1862594"/>
            <a:ext cx="3194595" cy="3194595"/>
          </a:xfrm>
          <a:prstGeom prst="rect">
            <a:avLst/>
          </a:prstGeom>
        </p:spPr>
      </p:pic>
      <p:pic>
        <p:nvPicPr>
          <p:cNvPr id="4" name="Online Media 3" descr="Hope for Our Next Steps">
            <a:hlinkClick r:id="" action="ppaction://media"/>
            <a:extLst>
              <a:ext uri="{FF2B5EF4-FFF2-40B4-BE49-F238E27FC236}">
                <a16:creationId xmlns:a16="http://schemas.microsoft.com/office/drawing/2014/main" id="{0E5066C6-D3CF-2C48-820C-43B6415A2F1B}"/>
              </a:ext>
            </a:extLst>
          </p:cNvPr>
          <p:cNvPicPr>
            <a:picLocks noRot="1" noChangeAspect="1"/>
          </p:cNvPicPr>
          <p:nvPr>
            <a:videoFile r:link="rId1"/>
          </p:nvPr>
        </p:nvPicPr>
        <p:blipFill>
          <a:blip r:embed="rId5"/>
          <a:stretch>
            <a:fillRect/>
          </a:stretch>
        </p:blipFill>
        <p:spPr>
          <a:xfrm>
            <a:off x="4241830" y="2040792"/>
            <a:ext cx="7503637" cy="4220796"/>
          </a:xfrm>
          <a:prstGeom prst="rect">
            <a:avLst/>
          </a:prstGeom>
        </p:spPr>
      </p:pic>
    </p:spTree>
    <p:extLst>
      <p:ext uri="{BB962C8B-B14F-4D97-AF65-F5344CB8AC3E}">
        <p14:creationId xmlns:p14="http://schemas.microsoft.com/office/powerpoint/2010/main" val="15743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DividendVTI">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1214</TotalTime>
  <Words>961</Words>
  <Application>Microsoft Macintosh PowerPoint</Application>
  <PresentationFormat>Widescreen</PresentationFormat>
  <Paragraphs>37</Paragraphs>
  <Slides>15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Century Schoolbook</vt:lpstr>
      <vt:lpstr>Franklin Gothic Book</vt:lpstr>
      <vt:lpstr>Futura Md BT</vt:lpstr>
      <vt:lpstr>Wingdings 2</vt:lpstr>
      <vt:lpstr>DividendVTI</vt:lpstr>
      <vt:lpstr>PowerPoint Presentation</vt:lpstr>
      <vt:lpstr>Opening prayer</vt:lpstr>
      <vt:lpstr>Opening prayer</vt:lpstr>
      <vt:lpstr>WHO ARE WE AFFIRMATION </vt:lpstr>
      <vt:lpstr>WHO ARE WE AFFIRMATION </vt:lpstr>
      <vt:lpstr>PowerPoint Presentation</vt:lpstr>
      <vt:lpstr>PowerPoint Presentation</vt:lpstr>
      <vt:lpstr>https://public.3.basecamp.com/p/5n9TkR3H2tbANXmAAjTJeyDC</vt:lpstr>
      <vt:lpstr>Video with Bishop Latrelle Easterling</vt:lpstr>
      <vt:lpstr>PowerPoint Presentation</vt:lpstr>
      <vt:lpstr>PowerPoint Presentation</vt:lpstr>
      <vt:lpstr>PowerPoint Presentation</vt:lpstr>
      <vt:lpstr>PowerPoint Presentation</vt:lpstr>
      <vt:lpstr>Closing prayer</vt:lpstr>
      <vt:lpstr>Closing 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Burdett</dc:creator>
  <cp:lastModifiedBy>Alison Burdett</cp:lastModifiedBy>
  <cp:revision>10</cp:revision>
  <dcterms:created xsi:type="dcterms:W3CDTF">2020-02-21T21:13:07Z</dcterms:created>
  <dcterms:modified xsi:type="dcterms:W3CDTF">2020-10-22T13:34:17Z</dcterms:modified>
</cp:coreProperties>
</file>