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472C4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472C4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/>
          </a:p>
        </p:txBody>
      </p:sp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Trebuchet MS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04" name="Shape"/>
          <p:cNvSpPr/>
          <p:nvPr/>
        </p:nvSpPr>
        <p:spPr>
          <a:xfrm>
            <a:off x="6409782" y="1654167"/>
            <a:ext cx="822494" cy="423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05" name="Shape"/>
          <p:cNvSpPr/>
          <p:nvPr/>
        </p:nvSpPr>
        <p:spPr>
          <a:xfrm>
            <a:off x="6544519" y="1311134"/>
            <a:ext cx="687756" cy="382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06" name="Shape"/>
          <p:cNvSpPr/>
          <p:nvPr/>
        </p:nvSpPr>
        <p:spPr>
          <a:xfrm>
            <a:off x="6544519" y="1126737"/>
            <a:ext cx="347202" cy="3699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07" name="Rectangle"/>
          <p:cNvSpPr/>
          <p:nvPr/>
        </p:nvSpPr>
        <p:spPr>
          <a:xfrm>
            <a:off x="1258857" y="1118005"/>
            <a:ext cx="5634299" cy="3531075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08" name="Best Practices for Virtual and Digital Ministry"/>
          <p:cNvSpPr txBox="1">
            <a:spLocks noGrp="1"/>
          </p:cNvSpPr>
          <p:nvPr>
            <p:ph type="title"/>
          </p:nvPr>
        </p:nvSpPr>
        <p:spPr>
          <a:xfrm>
            <a:off x="1587840" y="1448469"/>
            <a:ext cx="5004348" cy="2597474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rgbClr val="FEFFFF"/>
                </a:solidFill>
              </a:defRPr>
            </a:lvl1pPr>
          </a:lstStyle>
          <a:p>
            <a:r>
              <a:t>Best Practices for Virtual and Digital Ministry</a:t>
            </a:r>
          </a:p>
        </p:txBody>
      </p:sp>
      <p:pic>
        <p:nvPicPr>
          <p:cNvPr id="109" name="image1.jpeg" descr="imag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41" y="1628431"/>
            <a:ext cx="2061651" cy="206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2.jpeg" descr="imag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369" y="4323807"/>
            <a:ext cx="3364797" cy="1090193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John McNeill and Chris Sasser"/>
          <p:cNvSpPr txBox="1"/>
          <p:nvPr/>
        </p:nvSpPr>
        <p:spPr>
          <a:xfrm>
            <a:off x="7388983" y="5561330"/>
            <a:ext cx="353965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6465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John McNeill and Chris Sasser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03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197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98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99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00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01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02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04" name="ENCOURAGE"/>
          <p:cNvSpPr txBox="1">
            <a:spLocks noGrp="1"/>
          </p:cNvSpPr>
          <p:nvPr>
            <p:ph type="title"/>
          </p:nvPr>
        </p:nvSpPr>
        <p:spPr>
          <a:xfrm>
            <a:off x="403108" y="685800"/>
            <a:ext cx="2912184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ENCOURAGE</a:t>
            </a:r>
          </a:p>
        </p:txBody>
      </p:sp>
      <p:pic>
        <p:nvPicPr>
          <p:cNvPr id="205" name="Encourage .jpg" descr="Encourage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073" y="1151008"/>
            <a:ext cx="7009207" cy="45559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14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08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09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10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11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12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13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15" name="CELEBRATE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CELEBRATE</a:t>
            </a:r>
          </a:p>
        </p:txBody>
      </p:sp>
      <p:pic>
        <p:nvPicPr>
          <p:cNvPr id="216" name="Celebrate.jpg" descr="Celebr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195" y="1175716"/>
            <a:ext cx="6933182" cy="4506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25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19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20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21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22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23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24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26" name="CELEBRATE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CELEBRATE</a:t>
            </a:r>
          </a:p>
        </p:txBody>
      </p:sp>
      <p:pic>
        <p:nvPicPr>
          <p:cNvPr id="227" name="Screen Shot 2020-05-14 at 10.27.37 AM.png" descr="Screen Shot 2020-05-14 at 10.27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981" y="1154732"/>
            <a:ext cx="7072972" cy="4548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36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30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31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32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33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34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35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37" name="SERVE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SERVE</a:t>
            </a:r>
          </a:p>
        </p:txBody>
      </p:sp>
      <p:pic>
        <p:nvPicPr>
          <p:cNvPr id="238" name="Serve 1.jpg" descr="Serv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501" y="1108199"/>
            <a:ext cx="7140928" cy="4641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47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41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42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43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44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45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46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48" name="SERVE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SERVE</a:t>
            </a:r>
          </a:p>
        </p:txBody>
      </p:sp>
      <p:pic>
        <p:nvPicPr>
          <p:cNvPr id="249" name="Screen Shot 2020-05-14 at 2.52.43 PM.png" descr="Screen Shot 2020-05-14 at 2.52.4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89" y="810232"/>
            <a:ext cx="7175424" cy="5237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58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52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53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54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55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56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57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59" name="PARENTS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PARENTS</a:t>
            </a:r>
          </a:p>
        </p:txBody>
      </p:sp>
      <p:pic>
        <p:nvPicPr>
          <p:cNvPr id="260" name="Parents.jpg" descr="Par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736" y="1083964"/>
            <a:ext cx="7215494" cy="4690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69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63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64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65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66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67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68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70" name="PARENTS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PARENTS</a:t>
            </a:r>
          </a:p>
        </p:txBody>
      </p:sp>
      <p:pic>
        <p:nvPicPr>
          <p:cNvPr id="271" name="Screen Shot 2020-05-14 at 5.02.35 PM.png" descr="Screen Shot 2020-05-14 at 5.02.3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46" y="1142137"/>
            <a:ext cx="7115530" cy="457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80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74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75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76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77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78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79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81" name="HAVE FUN!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HAVE FUN!</a:t>
            </a:r>
          </a:p>
        </p:txBody>
      </p:sp>
      <p:pic>
        <p:nvPicPr>
          <p:cNvPr id="282" name="Fun.jpg" descr="Fu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149" y="1136525"/>
            <a:ext cx="7053767" cy="4584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291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285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86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87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88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89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290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292" name="HAVE FUN!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HAVE FUN!</a:t>
            </a:r>
          </a:p>
        </p:txBody>
      </p:sp>
      <p:pic>
        <p:nvPicPr>
          <p:cNvPr id="293" name="Screen Shot 2020-05-14 at 6.02.09 PM.png" descr="Screen Shot 2020-05-14 at 6.02.0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484" y="2149563"/>
            <a:ext cx="7257370" cy="2558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296" name="Rectangle"/>
          <p:cNvSpPr/>
          <p:nvPr/>
        </p:nvSpPr>
        <p:spPr>
          <a:xfrm>
            <a:off x="6406150" y="2355786"/>
            <a:ext cx="4985750" cy="3531073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297" name="What people really need"/>
          <p:cNvSpPr txBox="1">
            <a:spLocks noGrp="1"/>
          </p:cNvSpPr>
          <p:nvPr>
            <p:ph type="ctrTitle"/>
          </p:nvPr>
        </p:nvSpPr>
        <p:spPr>
          <a:xfrm>
            <a:off x="7559812" y="2723320"/>
            <a:ext cx="3510357" cy="2236742"/>
          </a:xfrm>
          <a:prstGeom prst="rect">
            <a:avLst/>
          </a:prstGeom>
        </p:spPr>
        <p:txBody>
          <a:bodyPr/>
          <a:lstStyle>
            <a:lvl1pPr algn="l">
              <a:defRPr sz="3800" b="1"/>
            </a:lvl1pPr>
          </a:lstStyle>
          <a:p>
            <a:r>
              <a:t>What people really need</a:t>
            </a:r>
          </a:p>
        </p:txBody>
      </p:sp>
      <p:sp>
        <p:nvSpPr>
          <p:cNvPr id="298" name="Shape"/>
          <p:cNvSpPr/>
          <p:nvPr/>
        </p:nvSpPr>
        <p:spPr>
          <a:xfrm>
            <a:off x="6409782" y="1654167"/>
            <a:ext cx="822494" cy="423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299" name="Shape"/>
          <p:cNvSpPr/>
          <p:nvPr/>
        </p:nvSpPr>
        <p:spPr>
          <a:xfrm>
            <a:off x="6544519" y="1311134"/>
            <a:ext cx="687756" cy="382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00" name="Shape"/>
          <p:cNvSpPr/>
          <p:nvPr/>
        </p:nvSpPr>
        <p:spPr>
          <a:xfrm>
            <a:off x="6544519" y="1126737"/>
            <a:ext cx="347202" cy="3699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01" name="Rectangle"/>
          <p:cNvSpPr/>
          <p:nvPr/>
        </p:nvSpPr>
        <p:spPr>
          <a:xfrm>
            <a:off x="751433" y="1111013"/>
            <a:ext cx="6131967" cy="3505674"/>
          </a:xfrm>
          <a:prstGeom prst="rect">
            <a:avLst/>
          </a:prstGeom>
          <a:solidFill>
            <a:srgbClr val="FFFFFF"/>
          </a:solidFill>
          <a:ln w="25400">
            <a:solidFill>
              <a:srgbClr val="4472C4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02" name="CONNECTION"/>
          <p:cNvSpPr txBox="1"/>
          <p:nvPr/>
        </p:nvSpPr>
        <p:spPr>
          <a:xfrm>
            <a:off x="1091359" y="1473200"/>
            <a:ext cx="545211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CONNECTION</a:t>
            </a:r>
          </a:p>
        </p:txBody>
      </p:sp>
      <p:sp>
        <p:nvSpPr>
          <p:cNvPr id="303" name="CONTENT"/>
          <p:cNvSpPr txBox="1"/>
          <p:nvPr/>
        </p:nvSpPr>
        <p:spPr>
          <a:xfrm>
            <a:off x="1813836" y="3211714"/>
            <a:ext cx="400716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CONTENT</a:t>
            </a:r>
          </a:p>
        </p:txBody>
      </p:sp>
      <p:sp>
        <p:nvSpPr>
          <p:cNvPr id="304" name="OVER"/>
          <p:cNvSpPr txBox="1"/>
          <p:nvPr/>
        </p:nvSpPr>
        <p:spPr>
          <a:xfrm>
            <a:off x="3356176" y="2616200"/>
            <a:ext cx="94125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OVER</a:t>
            </a:r>
          </a:p>
        </p:txBody>
      </p:sp>
      <p:sp>
        <p:nvSpPr>
          <p:cNvPr id="305" name="Line"/>
          <p:cNvSpPr/>
          <p:nvPr/>
        </p:nvSpPr>
        <p:spPr>
          <a:xfrm>
            <a:off x="4460369" y="2857500"/>
            <a:ext cx="2020685" cy="0"/>
          </a:xfrm>
          <a:prstGeom prst="line">
            <a:avLst/>
          </a:prstGeom>
          <a:ln w="1143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6" name="Line"/>
          <p:cNvSpPr/>
          <p:nvPr/>
        </p:nvSpPr>
        <p:spPr>
          <a:xfrm>
            <a:off x="1172550" y="2863850"/>
            <a:ext cx="2020685" cy="0"/>
          </a:xfrm>
          <a:prstGeom prst="line">
            <a:avLst/>
          </a:prstGeom>
          <a:ln w="1143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2" animBg="1" advAuto="0"/>
      <p:bldP spid="303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4" name="Shape"/>
          <p:cNvSpPr/>
          <p:nvPr/>
        </p:nvSpPr>
        <p:spPr>
          <a:xfrm>
            <a:off x="409710" y="1022350"/>
            <a:ext cx="709613" cy="209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5641"/>
                </a:lnTo>
                <a:lnTo>
                  <a:pt x="0" y="0"/>
                </a:lnTo>
                <a:lnTo>
                  <a:pt x="21600" y="5959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5" name="Shape"/>
          <p:cNvSpPr/>
          <p:nvPr/>
        </p:nvSpPr>
        <p:spPr>
          <a:xfrm>
            <a:off x="409710" y="837744"/>
            <a:ext cx="403227" cy="1705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24"/>
                </a:moveTo>
                <a:lnTo>
                  <a:pt x="0" y="21600"/>
                </a:lnTo>
                <a:lnTo>
                  <a:pt x="0" y="2318"/>
                </a:lnTo>
                <a:lnTo>
                  <a:pt x="21600" y="0"/>
                </a:lnTo>
                <a:lnTo>
                  <a:pt x="21600" y="19224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6" name="Shape"/>
          <p:cNvSpPr/>
          <p:nvPr/>
        </p:nvSpPr>
        <p:spPr>
          <a:xfrm>
            <a:off x="644660" y="640894"/>
            <a:ext cx="168277" cy="171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487"/>
                </a:lnTo>
                <a:lnTo>
                  <a:pt x="0" y="0"/>
                </a:lnTo>
                <a:lnTo>
                  <a:pt x="21600" y="21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7" name="Shape"/>
          <p:cNvSpPr/>
          <p:nvPr/>
        </p:nvSpPr>
        <p:spPr>
          <a:xfrm>
            <a:off x="11223203" y="635715"/>
            <a:ext cx="328614" cy="174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138"/>
                </a:moveTo>
                <a:lnTo>
                  <a:pt x="0" y="21600"/>
                </a:lnTo>
                <a:lnTo>
                  <a:pt x="0" y="2462"/>
                </a:lnTo>
                <a:lnTo>
                  <a:pt x="21600" y="0"/>
                </a:lnTo>
                <a:lnTo>
                  <a:pt x="21600" y="19138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8" name="Rectangle"/>
          <p:cNvSpPr/>
          <p:nvPr/>
        </p:nvSpPr>
        <p:spPr>
          <a:xfrm>
            <a:off x="644055" y="635715"/>
            <a:ext cx="10907863" cy="1541459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19" name="Our Objectives &amp; Plan"/>
          <p:cNvSpPr txBox="1">
            <a:spLocks noGrp="1"/>
          </p:cNvSpPr>
          <p:nvPr>
            <p:ph type="title"/>
          </p:nvPr>
        </p:nvSpPr>
        <p:spPr>
          <a:xfrm>
            <a:off x="958504" y="800391"/>
            <a:ext cx="10264700" cy="1212103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Our Objectives &amp; Plan </a:t>
            </a:r>
          </a:p>
        </p:txBody>
      </p:sp>
      <p:sp>
        <p:nvSpPr>
          <p:cNvPr id="120" name="Provide space for reflection and encouragement…"/>
          <p:cNvSpPr txBox="1">
            <a:spLocks noGrp="1"/>
          </p:cNvSpPr>
          <p:nvPr>
            <p:ph type="body" idx="1"/>
          </p:nvPr>
        </p:nvSpPr>
        <p:spPr>
          <a:xfrm>
            <a:off x="1367622" y="2490435"/>
            <a:ext cx="9708998" cy="3567175"/>
          </a:xfrm>
          <a:prstGeom prst="rect">
            <a:avLst/>
          </a:prstGeom>
          <a:gradFill>
            <a:gsLst>
              <a:gs pos="0">
                <a:srgbClr val="F6F8FC"/>
              </a:gs>
              <a:gs pos="74000">
                <a:srgbClr val="ABC0E4"/>
              </a:gs>
              <a:gs pos="83000">
                <a:srgbClr val="ABC0E4"/>
              </a:gs>
              <a:gs pos="100000">
                <a:srgbClr val="C7D5ED"/>
              </a:gs>
            </a:gsLst>
            <a:lin ang="5400000"/>
          </a:gradFill>
        </p:spPr>
        <p:txBody>
          <a:bodyPr anchor="ctr"/>
          <a:lstStyle/>
          <a:p>
            <a:pPr marL="514350" indent="-514350">
              <a:buAutoNum type="arabicPeriod"/>
            </a:pPr>
            <a:r>
              <a:t>Provide space for reflection and encouragement </a:t>
            </a:r>
          </a:p>
          <a:p>
            <a:pPr marL="514350" indent="-514350">
              <a:buAutoNum type="arabicPeriod"/>
            </a:pPr>
            <a:r>
              <a:t>Provide space for community and dialogue </a:t>
            </a:r>
          </a:p>
          <a:p>
            <a:pPr marL="514350" indent="-514350">
              <a:buAutoNum type="arabicPeriod"/>
            </a:pPr>
            <a:r>
              <a:t>Provide space to share ideas about virtual and digital ministry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09" name="Rectangle"/>
          <p:cNvSpPr/>
          <p:nvPr/>
        </p:nvSpPr>
        <p:spPr>
          <a:xfrm>
            <a:off x="6406150" y="2355786"/>
            <a:ext cx="4985750" cy="3531073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10" name="How we need to think"/>
          <p:cNvSpPr txBox="1">
            <a:spLocks noGrp="1"/>
          </p:cNvSpPr>
          <p:nvPr>
            <p:ph type="ctrTitle"/>
          </p:nvPr>
        </p:nvSpPr>
        <p:spPr>
          <a:xfrm>
            <a:off x="7559812" y="2723320"/>
            <a:ext cx="3510357" cy="2236742"/>
          </a:xfrm>
          <a:prstGeom prst="rect">
            <a:avLst/>
          </a:prstGeom>
        </p:spPr>
        <p:txBody>
          <a:bodyPr/>
          <a:lstStyle>
            <a:lvl1pPr algn="l">
              <a:defRPr sz="3800" b="1"/>
            </a:lvl1pPr>
          </a:lstStyle>
          <a:p>
            <a:r>
              <a:t>How we need to think</a:t>
            </a:r>
          </a:p>
        </p:txBody>
      </p:sp>
      <p:sp>
        <p:nvSpPr>
          <p:cNvPr id="311" name="Shape"/>
          <p:cNvSpPr/>
          <p:nvPr/>
        </p:nvSpPr>
        <p:spPr>
          <a:xfrm>
            <a:off x="6409782" y="1654167"/>
            <a:ext cx="822494" cy="423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12" name="Shape"/>
          <p:cNvSpPr/>
          <p:nvPr/>
        </p:nvSpPr>
        <p:spPr>
          <a:xfrm>
            <a:off x="6544519" y="1311134"/>
            <a:ext cx="687756" cy="382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13" name="Shape"/>
          <p:cNvSpPr/>
          <p:nvPr/>
        </p:nvSpPr>
        <p:spPr>
          <a:xfrm>
            <a:off x="6544519" y="1126737"/>
            <a:ext cx="347202" cy="3699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14" name="Rectangle"/>
          <p:cNvSpPr/>
          <p:nvPr/>
        </p:nvSpPr>
        <p:spPr>
          <a:xfrm>
            <a:off x="751433" y="1111013"/>
            <a:ext cx="6131967" cy="3505674"/>
          </a:xfrm>
          <a:prstGeom prst="rect">
            <a:avLst/>
          </a:prstGeom>
          <a:solidFill>
            <a:srgbClr val="FFFFFF"/>
          </a:solidFill>
          <a:ln w="25400">
            <a:solidFill>
              <a:srgbClr val="4472C4"/>
            </a:solidFill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315" name="CUSTOMIZED"/>
          <p:cNvSpPr txBox="1"/>
          <p:nvPr/>
        </p:nvSpPr>
        <p:spPr>
          <a:xfrm>
            <a:off x="1091359" y="1473200"/>
            <a:ext cx="524159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CUSTOMIZED</a:t>
            </a:r>
          </a:p>
        </p:txBody>
      </p:sp>
      <p:sp>
        <p:nvSpPr>
          <p:cNvPr id="316" name="CORPORATE"/>
          <p:cNvSpPr txBox="1"/>
          <p:nvPr/>
        </p:nvSpPr>
        <p:spPr>
          <a:xfrm>
            <a:off x="1225072" y="3219391"/>
            <a:ext cx="497417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CORPORATE</a:t>
            </a:r>
          </a:p>
        </p:txBody>
      </p:sp>
      <p:sp>
        <p:nvSpPr>
          <p:cNvPr id="317" name="OVER"/>
          <p:cNvSpPr txBox="1"/>
          <p:nvPr/>
        </p:nvSpPr>
        <p:spPr>
          <a:xfrm>
            <a:off x="3356176" y="2616200"/>
            <a:ext cx="94125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6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OVER</a:t>
            </a:r>
          </a:p>
        </p:txBody>
      </p:sp>
      <p:sp>
        <p:nvSpPr>
          <p:cNvPr id="318" name="Line"/>
          <p:cNvSpPr/>
          <p:nvPr/>
        </p:nvSpPr>
        <p:spPr>
          <a:xfrm>
            <a:off x="4460369" y="2857500"/>
            <a:ext cx="2020685" cy="0"/>
          </a:xfrm>
          <a:prstGeom prst="line">
            <a:avLst/>
          </a:prstGeom>
          <a:ln w="1143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9" name="Line"/>
          <p:cNvSpPr/>
          <p:nvPr/>
        </p:nvSpPr>
        <p:spPr>
          <a:xfrm>
            <a:off x="1172550" y="2863850"/>
            <a:ext cx="2020685" cy="0"/>
          </a:xfrm>
          <a:prstGeom prst="line">
            <a:avLst/>
          </a:prstGeom>
          <a:ln w="1143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2" animBg="1" advAuto="0"/>
      <p:bldP spid="316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22" name="Shape"/>
          <p:cNvSpPr/>
          <p:nvPr/>
        </p:nvSpPr>
        <p:spPr>
          <a:xfrm>
            <a:off x="4142163" y="900813"/>
            <a:ext cx="759620" cy="5710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23" name="Shape"/>
          <p:cNvSpPr/>
          <p:nvPr/>
        </p:nvSpPr>
        <p:spPr>
          <a:xfrm>
            <a:off x="4144436" y="633163"/>
            <a:ext cx="482656" cy="552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24" name="Rectangle"/>
          <p:cNvSpPr/>
          <p:nvPr/>
        </p:nvSpPr>
        <p:spPr>
          <a:xfrm>
            <a:off x="634619" y="636722"/>
            <a:ext cx="4000064" cy="525780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25" name="Whole Group Conversation and Q&amp;A"/>
          <p:cNvSpPr txBox="1">
            <a:spLocks noGrp="1"/>
          </p:cNvSpPr>
          <p:nvPr>
            <p:ph type="title"/>
          </p:nvPr>
        </p:nvSpPr>
        <p:spPr>
          <a:xfrm>
            <a:off x="928774" y="982272"/>
            <a:ext cx="3388423" cy="456097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Whole Group Conversation and Q&amp;A</a:t>
            </a:r>
          </a:p>
        </p:txBody>
      </p:sp>
      <p:sp>
        <p:nvSpPr>
          <p:cNvPr id="326" name="Rectangle"/>
          <p:cNvSpPr/>
          <p:nvPr/>
        </p:nvSpPr>
        <p:spPr>
          <a:xfrm>
            <a:off x="4901781" y="1352301"/>
            <a:ext cx="6655597" cy="5251647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27" name="What are some things you are doing     virtually and digitally that are working     well?…"/>
          <p:cNvSpPr txBox="1">
            <a:spLocks noGrp="1"/>
          </p:cNvSpPr>
          <p:nvPr>
            <p:ph type="body" sz="half" idx="1"/>
          </p:nvPr>
        </p:nvSpPr>
        <p:spPr>
          <a:xfrm>
            <a:off x="5221861" y="1719616"/>
            <a:ext cx="5948833" cy="4334631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endParaRPr/>
          </a:p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r>
              <a:t>  What are some things you are doing </a:t>
            </a:r>
            <a:br/>
            <a:r>
              <a:t>   virtually and digitally that are working </a:t>
            </a:r>
            <a:br/>
            <a:r>
              <a:t>   well? </a:t>
            </a:r>
          </a:p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endParaRPr/>
          </a:p>
          <a:p>
            <a:pPr marL="0" indent="0">
              <a:buSzTx/>
              <a:buNone/>
              <a:defRPr sz="2400">
                <a:solidFill>
                  <a:srgbClr val="FFFFFF"/>
                </a:solidFill>
              </a:defRPr>
            </a:pPr>
            <a:r>
              <a:t>What questions do you have or help do </a:t>
            </a:r>
            <a:br/>
            <a:r>
              <a:t>   you need?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30" name="Shape"/>
          <p:cNvSpPr/>
          <p:nvPr/>
        </p:nvSpPr>
        <p:spPr>
          <a:xfrm>
            <a:off x="6409782" y="1654167"/>
            <a:ext cx="822494" cy="423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31" name="Shape"/>
          <p:cNvSpPr/>
          <p:nvPr/>
        </p:nvSpPr>
        <p:spPr>
          <a:xfrm>
            <a:off x="6544519" y="1311134"/>
            <a:ext cx="687756" cy="3820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32" name="Shape"/>
          <p:cNvSpPr/>
          <p:nvPr/>
        </p:nvSpPr>
        <p:spPr>
          <a:xfrm>
            <a:off x="6544519" y="1126737"/>
            <a:ext cx="347202" cy="3699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33" name="Rectangle"/>
          <p:cNvSpPr/>
          <p:nvPr/>
        </p:nvSpPr>
        <p:spPr>
          <a:xfrm>
            <a:off x="1258857" y="1118005"/>
            <a:ext cx="5634299" cy="3531075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334" name="Best Practices for Virtual and Digital Ministry"/>
          <p:cNvSpPr txBox="1">
            <a:spLocks noGrp="1"/>
          </p:cNvSpPr>
          <p:nvPr>
            <p:ph type="title"/>
          </p:nvPr>
        </p:nvSpPr>
        <p:spPr>
          <a:xfrm>
            <a:off x="1587840" y="1448469"/>
            <a:ext cx="5004348" cy="2597474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rgbClr val="FEFFFF"/>
                </a:solidFill>
              </a:defRPr>
            </a:lvl1pPr>
          </a:lstStyle>
          <a:p>
            <a:r>
              <a:t>Best Practices for Virtual and Digital Ministry</a:t>
            </a:r>
          </a:p>
        </p:txBody>
      </p:sp>
      <p:pic>
        <p:nvPicPr>
          <p:cNvPr id="335" name="image1.jpeg" descr="image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41" y="1628431"/>
            <a:ext cx="2061651" cy="2061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age2.jpeg" descr="imag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369" y="4323807"/>
            <a:ext cx="3364797" cy="109019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John McNeill and Chris Sasser"/>
          <p:cNvSpPr txBox="1"/>
          <p:nvPr/>
        </p:nvSpPr>
        <p:spPr>
          <a:xfrm>
            <a:off x="7388983" y="5561330"/>
            <a:ext cx="3539653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666465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John McNeill and Chris Sasser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3" name="Shape"/>
          <p:cNvSpPr/>
          <p:nvPr/>
        </p:nvSpPr>
        <p:spPr>
          <a:xfrm>
            <a:off x="409710" y="1022350"/>
            <a:ext cx="709613" cy="2095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5641"/>
                </a:lnTo>
                <a:lnTo>
                  <a:pt x="0" y="0"/>
                </a:lnTo>
                <a:lnTo>
                  <a:pt x="21600" y="5959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4" name="Shape"/>
          <p:cNvSpPr/>
          <p:nvPr/>
        </p:nvSpPr>
        <p:spPr>
          <a:xfrm>
            <a:off x="409710" y="837744"/>
            <a:ext cx="403227" cy="1705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224"/>
                </a:moveTo>
                <a:lnTo>
                  <a:pt x="0" y="21600"/>
                </a:lnTo>
                <a:lnTo>
                  <a:pt x="0" y="2318"/>
                </a:lnTo>
                <a:lnTo>
                  <a:pt x="21600" y="0"/>
                </a:lnTo>
                <a:lnTo>
                  <a:pt x="21600" y="19224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5" name="Shape"/>
          <p:cNvSpPr/>
          <p:nvPr/>
        </p:nvSpPr>
        <p:spPr>
          <a:xfrm>
            <a:off x="644660" y="640894"/>
            <a:ext cx="168277" cy="17131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487"/>
                </a:lnTo>
                <a:lnTo>
                  <a:pt x="0" y="0"/>
                </a:lnTo>
                <a:lnTo>
                  <a:pt x="21600" y="2133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6" name="Shape"/>
          <p:cNvSpPr/>
          <p:nvPr/>
        </p:nvSpPr>
        <p:spPr>
          <a:xfrm>
            <a:off x="11223203" y="635715"/>
            <a:ext cx="328614" cy="174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138"/>
                </a:moveTo>
                <a:lnTo>
                  <a:pt x="0" y="21600"/>
                </a:lnTo>
                <a:lnTo>
                  <a:pt x="0" y="2462"/>
                </a:lnTo>
                <a:lnTo>
                  <a:pt x="21600" y="0"/>
                </a:lnTo>
                <a:lnTo>
                  <a:pt x="21600" y="19138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7" name="Rectangle"/>
          <p:cNvSpPr/>
          <p:nvPr/>
        </p:nvSpPr>
        <p:spPr>
          <a:xfrm>
            <a:off x="644055" y="635715"/>
            <a:ext cx="10907863" cy="1541459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28" name="Our Objectives &amp; Plan"/>
          <p:cNvSpPr txBox="1">
            <a:spLocks noGrp="1"/>
          </p:cNvSpPr>
          <p:nvPr>
            <p:ph type="title"/>
          </p:nvPr>
        </p:nvSpPr>
        <p:spPr>
          <a:xfrm>
            <a:off x="958504" y="800391"/>
            <a:ext cx="10264700" cy="1212103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Our Objectives &amp; Plan </a:t>
            </a:r>
          </a:p>
        </p:txBody>
      </p:sp>
      <p:sp>
        <p:nvSpPr>
          <p:cNvPr id="129" name="Review Last Week…"/>
          <p:cNvSpPr txBox="1">
            <a:spLocks noGrp="1"/>
          </p:cNvSpPr>
          <p:nvPr>
            <p:ph type="body" idx="1"/>
          </p:nvPr>
        </p:nvSpPr>
        <p:spPr>
          <a:xfrm>
            <a:off x="1367622" y="2490435"/>
            <a:ext cx="9708998" cy="3567175"/>
          </a:xfrm>
          <a:prstGeom prst="rect">
            <a:avLst/>
          </a:prstGeom>
          <a:gradFill>
            <a:gsLst>
              <a:gs pos="0">
                <a:srgbClr val="F6F8FC"/>
              </a:gs>
              <a:gs pos="74000">
                <a:srgbClr val="ABC0E4"/>
              </a:gs>
              <a:gs pos="83000">
                <a:srgbClr val="ABC0E4"/>
              </a:gs>
              <a:gs pos="100000">
                <a:srgbClr val="C7D5ED"/>
              </a:gs>
            </a:gsLst>
            <a:lin ang="5400000"/>
          </a:gradFill>
        </p:spPr>
        <p:txBody>
          <a:bodyPr anchor="ctr"/>
          <a:lstStyle/>
          <a:p>
            <a:pPr marL="514350" indent="-514350">
              <a:buAutoNum type="arabicPeriod"/>
              <a:defRPr sz="2400"/>
            </a:pPr>
            <a:r>
              <a:t>Review Last Week</a:t>
            </a:r>
          </a:p>
          <a:p>
            <a:pPr marL="514350" indent="-514350">
              <a:buAutoNum type="arabicPeriod"/>
              <a:defRPr sz="2400"/>
            </a:pPr>
            <a:r>
              <a:t>Devotion</a:t>
            </a:r>
          </a:p>
          <a:p>
            <a:pPr marL="514350" indent="-514350">
              <a:buAutoNum type="arabicPeriod"/>
              <a:defRPr sz="2400"/>
            </a:pPr>
            <a:r>
              <a:t>Check-In/ Sharing </a:t>
            </a:r>
          </a:p>
          <a:p>
            <a:pPr marL="514350" indent="-514350">
              <a:buAutoNum type="arabicPeriod"/>
              <a:defRPr sz="2400"/>
            </a:pPr>
            <a:r>
              <a:t>Presentation  </a:t>
            </a:r>
          </a:p>
          <a:p>
            <a:pPr marL="514350" indent="-514350">
              <a:buAutoNum type="arabicPeriod"/>
              <a:defRPr sz="2400"/>
            </a:pPr>
            <a:r>
              <a:t>Discussion: Q &amp; 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pic>
        <p:nvPicPr>
          <p:cNvPr id="132" name="image3.jpeg" descr="image3.jpeg"/>
          <p:cNvPicPr>
            <a:picLocks noChangeAspect="1"/>
          </p:cNvPicPr>
          <p:nvPr/>
        </p:nvPicPr>
        <p:blipFill>
          <a:blip r:embed="rId3"/>
          <a:srcRect l="14702" r="26187"/>
          <a:stretch>
            <a:fillRect/>
          </a:stretch>
        </p:blipFill>
        <p:spPr>
          <a:xfrm>
            <a:off x="6096000" y="8"/>
            <a:ext cx="6096000" cy="6857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"/>
          <p:cNvSpPr/>
          <p:nvPr/>
        </p:nvSpPr>
        <p:spPr>
          <a:xfrm>
            <a:off x="6096000" y="1756598"/>
            <a:ext cx="1080327" cy="4736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7765"/>
                </a:moveTo>
                <a:lnTo>
                  <a:pt x="0" y="21600"/>
                </a:lnTo>
                <a:lnTo>
                  <a:pt x="0" y="3842"/>
                </a:lnTo>
                <a:lnTo>
                  <a:pt x="21600" y="0"/>
                </a:lnTo>
                <a:lnTo>
                  <a:pt x="21600" y="17765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34" name="Shape"/>
          <p:cNvSpPr/>
          <p:nvPr/>
        </p:nvSpPr>
        <p:spPr>
          <a:xfrm>
            <a:off x="6488569" y="1357765"/>
            <a:ext cx="687756" cy="4303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35" name="Shape"/>
          <p:cNvSpPr/>
          <p:nvPr/>
        </p:nvSpPr>
        <p:spPr>
          <a:xfrm>
            <a:off x="6490580" y="1135058"/>
            <a:ext cx="409373" cy="4169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36" name="Rectangle"/>
          <p:cNvSpPr/>
          <p:nvPr/>
        </p:nvSpPr>
        <p:spPr>
          <a:xfrm>
            <a:off x="643128" y="486283"/>
            <a:ext cx="6105065" cy="6046092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37" name="Devotion  Faithful Adaptation…"/>
          <p:cNvSpPr txBox="1">
            <a:spLocks noGrp="1"/>
          </p:cNvSpPr>
          <p:nvPr>
            <p:ph type="title"/>
          </p:nvPr>
        </p:nvSpPr>
        <p:spPr>
          <a:xfrm>
            <a:off x="977123" y="620275"/>
            <a:ext cx="5437075" cy="2059140"/>
          </a:xfrm>
          <a:prstGeom prst="rect">
            <a:avLst/>
          </a:prstGeom>
        </p:spPr>
        <p:txBody>
          <a:bodyPr anchor="b"/>
          <a:lstStyle/>
          <a:p>
            <a:pPr defTabSz="877822">
              <a:defRPr sz="3600" b="1">
                <a:solidFill>
                  <a:srgbClr val="FFFFFF"/>
                </a:solidFill>
              </a:defRPr>
            </a:pPr>
            <a:r>
              <a:t>Devotion</a:t>
            </a:r>
            <a:br/>
            <a:br/>
            <a:r>
              <a:rPr sz="2400" b="0"/>
              <a:t>Faithful Adaptation</a:t>
            </a:r>
          </a:p>
          <a:p>
            <a:pPr defTabSz="877822">
              <a:defRPr sz="3600" b="1">
                <a:solidFill>
                  <a:srgbClr val="FFFFFF"/>
                </a:solidFill>
              </a:defRPr>
            </a:pPr>
            <a:r>
              <a:rPr sz="2400" b="0"/>
              <a:t>Mark 2:2-5</a:t>
            </a:r>
          </a:p>
        </p:txBody>
      </p:sp>
      <p:sp>
        <p:nvSpPr>
          <p:cNvPr id="138" name="I Love You (Lord Today) written by William Hubbard…"/>
          <p:cNvSpPr txBox="1"/>
          <p:nvPr/>
        </p:nvSpPr>
        <p:spPr>
          <a:xfrm>
            <a:off x="946075" y="2901949"/>
            <a:ext cx="6989416" cy="334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400">
                <a:solidFill>
                  <a:srgbClr val="FFFFFF"/>
                </a:solidFill>
              </a:defRPr>
            </a:pPr>
            <a:r>
              <a:rPr b="1"/>
              <a:t>I Love You (Lord Today) </a:t>
            </a:r>
            <a:r>
              <a:t>written by William Hubbard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br/>
            <a:r>
              <a:t>Verse 1: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I love You, I love You, I love You, Lord, today; 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Because You cared for me in such a special way.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That’s why I praise You, I lift You up, and I magnify Your name;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That’s why my heart is filled with praise.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br/>
            <a:r>
              <a:t>Verse 2: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My heart, my mind, my soul belongs to You.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You paid the price for me way back on Calvary.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That’s why I praise You, I lift You up, and I magnify Your name;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r>
              <a:t>That’s why my heart is filled with praise.</a:t>
            </a:r>
          </a:p>
          <a:p>
            <a:pPr>
              <a:defRPr sz="1400">
                <a:solidFill>
                  <a:srgbClr val="FFFFFF"/>
                </a:solidFill>
              </a:defRPr>
            </a:pPr>
            <a:endParaRPr/>
          </a:p>
          <a:p>
            <a:pPr>
              <a:defRPr sz="1400">
                <a:solidFill>
                  <a:srgbClr val="FFFFFF"/>
                </a:solidFill>
              </a:defRPr>
            </a:pPr>
            <a:r>
              <a:t>Oh yes that’s why my heart is filled with praise....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"/>
          <p:cNvSpPr/>
          <p:nvPr/>
        </p:nvSpPr>
        <p:spPr>
          <a:xfrm>
            <a:off x="-2" y="0"/>
            <a:ext cx="12188956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41" name="Shape"/>
          <p:cNvSpPr/>
          <p:nvPr/>
        </p:nvSpPr>
        <p:spPr>
          <a:xfrm>
            <a:off x="4142163" y="900813"/>
            <a:ext cx="759620" cy="5710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9835"/>
                </a:lnTo>
                <a:lnTo>
                  <a:pt x="0" y="0"/>
                </a:lnTo>
                <a:lnTo>
                  <a:pt x="21600" y="1765"/>
                </a:lnTo>
                <a:lnTo>
                  <a:pt x="21600" y="21600"/>
                </a:lnTo>
                <a:close/>
              </a:path>
            </a:pathLst>
          </a:custGeom>
          <a:solidFill>
            <a:srgbClr val="2F55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42" name="Shape"/>
          <p:cNvSpPr/>
          <p:nvPr/>
        </p:nvSpPr>
        <p:spPr>
          <a:xfrm>
            <a:off x="4144436" y="633163"/>
            <a:ext cx="482656" cy="5521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574"/>
                </a:moveTo>
                <a:lnTo>
                  <a:pt x="0" y="21600"/>
                </a:lnTo>
                <a:lnTo>
                  <a:pt x="0" y="1017"/>
                </a:lnTo>
                <a:lnTo>
                  <a:pt x="21600" y="0"/>
                </a:lnTo>
                <a:lnTo>
                  <a:pt x="21600" y="20574"/>
                </a:lnTo>
                <a:close/>
              </a:path>
            </a:pathLst>
          </a:cu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43" name="Rectangle"/>
          <p:cNvSpPr/>
          <p:nvPr/>
        </p:nvSpPr>
        <p:spPr>
          <a:xfrm>
            <a:off x="634619" y="636722"/>
            <a:ext cx="4000064" cy="5257801"/>
          </a:xfrm>
          <a:prstGeom prst="rect">
            <a:avLst/>
          </a:prstGeom>
          <a:solidFill>
            <a:srgbClr val="20386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44" name="Small Group Check-in and Sharing"/>
          <p:cNvSpPr txBox="1">
            <a:spLocks noGrp="1"/>
          </p:cNvSpPr>
          <p:nvPr>
            <p:ph type="title"/>
          </p:nvPr>
        </p:nvSpPr>
        <p:spPr>
          <a:xfrm>
            <a:off x="934871" y="982272"/>
            <a:ext cx="3388422" cy="4560971"/>
          </a:xfrm>
          <a:prstGeom prst="rect">
            <a:avLst/>
          </a:prstGeo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t>Small Group Check-in and Sharing </a:t>
            </a:r>
          </a:p>
        </p:txBody>
      </p:sp>
      <p:sp>
        <p:nvSpPr>
          <p:cNvPr id="145" name="Rectangle"/>
          <p:cNvSpPr/>
          <p:nvPr/>
        </p:nvSpPr>
        <p:spPr>
          <a:xfrm>
            <a:off x="4901781" y="1352301"/>
            <a:ext cx="6655597" cy="5251647"/>
          </a:xfrm>
          <a:prstGeom prst="rect">
            <a:avLst/>
          </a:prstGeom>
          <a:solidFill>
            <a:srgbClr val="4472C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sp>
        <p:nvSpPr>
          <p:cNvPr id="146" name="How are you and your family doing this week?…"/>
          <p:cNvSpPr txBox="1">
            <a:spLocks noGrp="1"/>
          </p:cNvSpPr>
          <p:nvPr>
            <p:ph type="body" sz="half" idx="1"/>
          </p:nvPr>
        </p:nvSpPr>
        <p:spPr>
          <a:xfrm>
            <a:off x="5221861" y="1719616"/>
            <a:ext cx="5948833" cy="4334631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None/>
              <a:defRPr sz="2400">
                <a:solidFill>
                  <a:srgbClr val="FEFFFF"/>
                </a:solidFill>
              </a:defRPr>
            </a:pPr>
            <a:r>
              <a:t>How are you and your family doing this week?</a:t>
            </a:r>
          </a:p>
          <a:p>
            <a:pPr marL="0" indent="0">
              <a:buSzTx/>
              <a:buNone/>
              <a:defRPr sz="2400">
                <a:solidFill>
                  <a:srgbClr val="FEFFFF"/>
                </a:solidFill>
              </a:defRPr>
            </a:pPr>
            <a:endParaRPr/>
          </a:p>
          <a:p>
            <a:pPr marL="0" indent="0">
              <a:buSzTx/>
              <a:buNone/>
              <a:defRPr sz="2400">
                <a:solidFill>
                  <a:srgbClr val="FEFFFF"/>
                </a:solidFill>
              </a:defRPr>
            </a:pPr>
            <a:r>
              <a:t>What are some ways you are seeing God moving in this season either at home or at church?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155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149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50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51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52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53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54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156" name="Best Practices for Virtual and Digital Ministry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Best Practices for Virtual and Digital Ministry</a:t>
            </a:r>
          </a:p>
        </p:txBody>
      </p:sp>
      <p:sp>
        <p:nvSpPr>
          <p:cNvPr id="157" name="You have to have a digital presence!"/>
          <p:cNvSpPr txBox="1"/>
          <p:nvPr/>
        </p:nvSpPr>
        <p:spPr>
          <a:xfrm>
            <a:off x="4806100" y="1917699"/>
            <a:ext cx="696323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6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You have to have a digital presence! </a:t>
            </a:r>
          </a:p>
        </p:txBody>
      </p:sp>
      <p:sp>
        <p:nvSpPr>
          <p:cNvPr id="158" name="“We want to be where they are.”"/>
          <p:cNvSpPr txBox="1"/>
          <p:nvPr/>
        </p:nvSpPr>
        <p:spPr>
          <a:xfrm>
            <a:off x="5212302" y="3457575"/>
            <a:ext cx="615083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900" b="1">
                <a:solidFill>
                  <a:srgbClr val="4472C4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“We want to be where they are.”</a:t>
            </a:r>
          </a:p>
        </p:txBody>
      </p:sp>
      <p:sp>
        <p:nvSpPr>
          <p:cNvPr id="159" name="Digital: Instagram, You Tube, Tik Tok, Twitter"/>
          <p:cNvSpPr txBox="1"/>
          <p:nvPr/>
        </p:nvSpPr>
        <p:spPr>
          <a:xfrm>
            <a:off x="3740590" y="4349749"/>
            <a:ext cx="858218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5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Digital: Instagram, You Tube, Tik Tok, Twitter</a:t>
            </a:r>
          </a:p>
        </p:txBody>
      </p:sp>
      <p:sp>
        <p:nvSpPr>
          <p:cNvPr id="160" name="Virtual: Zoom, Google Hangout, FaceTime …"/>
          <p:cNvSpPr txBox="1"/>
          <p:nvPr/>
        </p:nvSpPr>
        <p:spPr>
          <a:xfrm>
            <a:off x="4096190" y="4781549"/>
            <a:ext cx="768544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500" b="1"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Virtual: Zoom, Google Hangout, FaceTime … </a:t>
            </a:r>
          </a:p>
        </p:txBody>
      </p:sp>
      <p:sp>
        <p:nvSpPr>
          <p:cNvPr id="161" name="Digital and Virtual Ministry…"/>
          <p:cNvSpPr txBox="1"/>
          <p:nvPr/>
        </p:nvSpPr>
        <p:spPr>
          <a:xfrm>
            <a:off x="4806100" y="469899"/>
            <a:ext cx="696323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600" b="1">
                <a:latin typeface="+mn-lt"/>
                <a:ea typeface="+mn-ea"/>
                <a:cs typeface="+mn-cs"/>
                <a:sym typeface="Trebuchet MS"/>
              </a:defRPr>
            </a:pPr>
            <a:r>
              <a:t>Digital and Virtual Ministry</a:t>
            </a:r>
          </a:p>
          <a:p>
            <a:pPr algn="ctr">
              <a:defRPr sz="3600" b="1">
                <a:latin typeface="+mn-lt"/>
                <a:ea typeface="+mn-ea"/>
                <a:cs typeface="+mn-cs"/>
                <a:sym typeface="Trebuchet MS"/>
              </a:defRPr>
            </a:pPr>
            <a:r>
              <a:t>is not going away.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2" animBg="1" advAuto="0"/>
      <p:bldP spid="158" grpId="3" animBg="1" advAuto="0"/>
      <p:bldP spid="159" grpId="4" animBg="1" advAuto="0"/>
      <p:bldP spid="160" grpId="5" animBg="1" advAuto="0"/>
      <p:bldP spid="161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170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164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65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66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67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68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69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171" name="Best Practices for Virtual and Digital Ministry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Best Practices for Virtual and Digital Ministry</a:t>
            </a:r>
          </a:p>
        </p:txBody>
      </p:sp>
      <p:sp>
        <p:nvSpPr>
          <p:cNvPr id="172" name="Social Media Pitfall:…"/>
          <p:cNvSpPr txBox="1"/>
          <p:nvPr/>
        </p:nvSpPr>
        <p:spPr>
          <a:xfrm>
            <a:off x="4564800" y="2184400"/>
            <a:ext cx="6963235" cy="210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600" b="1">
                <a:latin typeface="+mn-lt"/>
                <a:ea typeface="+mn-ea"/>
                <a:cs typeface="+mn-cs"/>
                <a:sym typeface="Trebuchet MS"/>
              </a:defRPr>
            </a:pPr>
            <a:r>
              <a:t>Social Media Pitfall:</a:t>
            </a:r>
          </a:p>
          <a:p>
            <a:pPr algn="ctr">
              <a:defRPr sz="3600" b="1"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  <a:p>
            <a:pPr algn="ctr">
              <a:defRPr sz="3200" b="1">
                <a:latin typeface="+mn-lt"/>
                <a:ea typeface="+mn-ea"/>
                <a:cs typeface="+mn-cs"/>
                <a:sym typeface="Trebuchet MS"/>
              </a:defRPr>
            </a:pPr>
            <a:r>
              <a:t>Just being a billboard to announce your events or share your thoughts.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181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175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76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77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78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79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80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182" name="ENGAGE"/>
          <p:cNvSpPr txBox="1">
            <a:spLocks noGrp="1"/>
          </p:cNvSpPr>
          <p:nvPr>
            <p:ph type="title"/>
          </p:nvPr>
        </p:nvSpPr>
        <p:spPr>
          <a:xfrm>
            <a:off x="535020" y="685800"/>
            <a:ext cx="2780272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ENGAGE</a:t>
            </a:r>
          </a:p>
        </p:txBody>
      </p:sp>
      <p:pic>
        <p:nvPicPr>
          <p:cNvPr id="183" name="Engage.jpg" descr="Eng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579" y="1071553"/>
            <a:ext cx="7253682" cy="4714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"/>
          <p:cNvSpPr/>
          <p:nvPr/>
        </p:nvSpPr>
        <p:spPr>
          <a:xfrm rot="10800000" flipH="1">
            <a:off x="-2" y="-1"/>
            <a:ext cx="4403712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13" y="21600"/>
                </a:moveTo>
                <a:lnTo>
                  <a:pt x="20120" y="21600"/>
                </a:lnTo>
                <a:lnTo>
                  <a:pt x="15965" y="5037"/>
                </a:lnTo>
                <a:lnTo>
                  <a:pt x="15965" y="5021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15813" y="21600"/>
                </a:lnTo>
                <a:close/>
              </a:path>
            </a:pathLst>
          </a:custGeom>
          <a:solidFill>
            <a:srgbClr val="41414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457200">
              <a:defRPr>
                <a:latin typeface="+mn-lt"/>
                <a:ea typeface="+mn-ea"/>
                <a:cs typeface="+mn-cs"/>
                <a:sym typeface="Trebuchet MS"/>
              </a:defRPr>
            </a:pPr>
            <a:endParaRPr/>
          </a:p>
        </p:txBody>
      </p:sp>
      <p:grpSp>
        <p:nvGrpSpPr>
          <p:cNvPr id="192" name="Group"/>
          <p:cNvGrpSpPr/>
          <p:nvPr/>
        </p:nvGrpSpPr>
        <p:grpSpPr>
          <a:xfrm>
            <a:off x="3315290" y="0"/>
            <a:ext cx="2436817" cy="6858002"/>
            <a:chOff x="0" y="0"/>
            <a:chExt cx="2436815" cy="6858001"/>
          </a:xfrm>
        </p:grpSpPr>
        <p:sp>
          <p:nvSpPr>
            <p:cNvPr id="186" name="Shape"/>
            <p:cNvSpPr/>
            <p:nvPr/>
          </p:nvSpPr>
          <p:spPr>
            <a:xfrm>
              <a:off x="306388" y="-1"/>
              <a:ext cx="1122365" cy="5329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426"/>
                  </a:moveTo>
                  <a:lnTo>
                    <a:pt x="4766" y="21600"/>
                  </a:lnTo>
                  <a:lnTo>
                    <a:pt x="21600" y="0"/>
                  </a:lnTo>
                  <a:lnTo>
                    <a:pt x="16712" y="0"/>
                  </a:lnTo>
                  <a:lnTo>
                    <a:pt x="0" y="21426"/>
                  </a:lnTo>
                  <a:close/>
                </a:path>
              </a:pathLst>
            </a:custGeom>
            <a:solidFill>
              <a:srgbClr val="4472C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87" name="Shape"/>
            <p:cNvSpPr/>
            <p:nvPr/>
          </p:nvSpPr>
          <p:spPr>
            <a:xfrm>
              <a:off x="-1" y="0"/>
              <a:ext cx="1117603" cy="5276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722" y="0"/>
                  </a:lnTo>
                  <a:lnTo>
                    <a:pt x="0" y="21444"/>
                  </a:lnTo>
                  <a:lnTo>
                    <a:pt x="481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88" name="Triangle"/>
            <p:cNvSpPr/>
            <p:nvPr/>
          </p:nvSpPr>
          <p:spPr>
            <a:xfrm>
              <a:off x="-1" y="5238749"/>
              <a:ext cx="1228728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651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89" name="Triangle"/>
            <p:cNvSpPr/>
            <p:nvPr/>
          </p:nvSpPr>
          <p:spPr>
            <a:xfrm>
              <a:off x="306388" y="5291137"/>
              <a:ext cx="1495427" cy="156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843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386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90" name="Shape"/>
            <p:cNvSpPr/>
            <p:nvPr/>
          </p:nvSpPr>
          <p:spPr>
            <a:xfrm>
              <a:off x="306388" y="5286374"/>
              <a:ext cx="2130428" cy="1571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5"/>
                  </a:moveTo>
                  <a:lnTo>
                    <a:pt x="15162" y="21600"/>
                  </a:lnTo>
                  <a:lnTo>
                    <a:pt x="21600" y="21600"/>
                  </a:lnTo>
                  <a:lnTo>
                    <a:pt x="2511" y="589"/>
                  </a:lnTo>
                  <a:lnTo>
                    <a:pt x="0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2F559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  <p:sp>
          <p:nvSpPr>
            <p:cNvPr id="191" name="Shape"/>
            <p:cNvSpPr/>
            <p:nvPr/>
          </p:nvSpPr>
          <p:spPr>
            <a:xfrm>
              <a:off x="-1" y="5238749"/>
              <a:ext cx="1695453" cy="161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3721" y="1271"/>
                  </a:lnTo>
                  <a:lnTo>
                    <a:pt x="3115" y="572"/>
                  </a:lnTo>
                  <a:lnTo>
                    <a:pt x="3175" y="572"/>
                  </a:lnTo>
                  <a:lnTo>
                    <a:pt x="3175" y="508"/>
                  </a:lnTo>
                  <a:lnTo>
                    <a:pt x="3115" y="508"/>
                  </a:lnTo>
                  <a:lnTo>
                    <a:pt x="0" y="0"/>
                  </a:lnTo>
                  <a:lnTo>
                    <a:pt x="15654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Trebuchet MS"/>
                </a:defRPr>
              </a:pPr>
              <a:endParaRPr/>
            </a:p>
          </p:txBody>
        </p:sp>
      </p:grpSp>
      <p:sp>
        <p:nvSpPr>
          <p:cNvPr id="193" name="ENCOURAGE"/>
          <p:cNvSpPr txBox="1">
            <a:spLocks noGrp="1"/>
          </p:cNvSpPr>
          <p:nvPr>
            <p:ph type="title"/>
          </p:nvPr>
        </p:nvSpPr>
        <p:spPr>
          <a:xfrm>
            <a:off x="451378" y="685800"/>
            <a:ext cx="2863914" cy="5105400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rgbClr val="FFFFFF"/>
                </a:solidFill>
              </a:defRPr>
            </a:lvl1pPr>
          </a:lstStyle>
          <a:p>
            <a:r>
              <a:t>ENCOURAGE</a:t>
            </a:r>
          </a:p>
        </p:txBody>
      </p:sp>
      <p:pic>
        <p:nvPicPr>
          <p:cNvPr id="194" name="Encourage 2.jpg" descr="Encourage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81" y="1155241"/>
            <a:ext cx="6996181" cy="4547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1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Office PowerPoint</Application>
  <PresentationFormat>Widescreen</PresentationFormat>
  <Paragraphs>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Helvetica</vt:lpstr>
      <vt:lpstr>Lucida Grande</vt:lpstr>
      <vt:lpstr>Trebuchet MS</vt:lpstr>
      <vt:lpstr>White</vt:lpstr>
      <vt:lpstr>Best Practices for Virtual and Digital Ministry</vt:lpstr>
      <vt:lpstr>Our Objectives &amp; Plan </vt:lpstr>
      <vt:lpstr>Our Objectives &amp; Plan </vt:lpstr>
      <vt:lpstr>Devotion  Faithful Adaptation Mark 2:2-5</vt:lpstr>
      <vt:lpstr>Small Group Check-in and Sharing </vt:lpstr>
      <vt:lpstr>Best Practices for Virtual and Digital Ministry</vt:lpstr>
      <vt:lpstr>Best Practices for Virtual and Digital Ministry</vt:lpstr>
      <vt:lpstr>ENGAGE</vt:lpstr>
      <vt:lpstr>ENCOURAGE</vt:lpstr>
      <vt:lpstr>ENCOURAGE</vt:lpstr>
      <vt:lpstr>CELEBRATE</vt:lpstr>
      <vt:lpstr>CELEBRATE</vt:lpstr>
      <vt:lpstr>SERVE</vt:lpstr>
      <vt:lpstr>SERVE</vt:lpstr>
      <vt:lpstr>PARENTS</vt:lpstr>
      <vt:lpstr>PARENTS</vt:lpstr>
      <vt:lpstr>HAVE FUN!</vt:lpstr>
      <vt:lpstr>HAVE FUN!</vt:lpstr>
      <vt:lpstr>What people really need</vt:lpstr>
      <vt:lpstr>How we need to think</vt:lpstr>
      <vt:lpstr>Whole Group Conversation and Q&amp;A</vt:lpstr>
      <vt:lpstr>Best Practices for Virtual and Digital Ministry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Practices for Virtual and Digital Ministry</dc:title>
  <dc:creator>Cheryl Cook</dc:creator>
  <cp:lastModifiedBy>Cheryl Cook</cp:lastModifiedBy>
  <cp:revision>1</cp:revision>
  <dcterms:modified xsi:type="dcterms:W3CDTF">2020-05-18T19:02:56Z</dcterms:modified>
</cp:coreProperties>
</file>