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0" name="Shape 100"/>
          <p:cNvSpPr/>
          <p:nvPr>
            <p:ph type="sldImg"/>
          </p:nvPr>
        </p:nvSpPr>
        <p:spPr>
          <a:xfrm>
            <a:off x="1143000" y="685800"/>
            <a:ext cx="4572000" cy="3429000"/>
          </a:xfrm>
          <a:prstGeom prst="rect">
            <a:avLst/>
          </a:prstGeom>
        </p:spPr>
        <p:txBody>
          <a:bodyPr/>
          <a:lstStyle/>
          <a:p>
            <a:pPr/>
          </a:p>
        </p:txBody>
      </p:sp>
      <p:sp>
        <p:nvSpPr>
          <p:cNvPr id="101" name="Shape 10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bmp"/></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91"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92" name="Picture Placeholder 2"/>
          <p:cNvSpPr/>
          <p:nvPr>
            <p:ph type="pic" sz="half" idx="13"/>
          </p:nvPr>
        </p:nvSpPr>
        <p:spPr>
          <a:xfrm>
            <a:off x="5183187" y="987425"/>
            <a:ext cx="6172202" cy="4873625"/>
          </a:xfrm>
          <a:prstGeom prst="rect">
            <a:avLst/>
          </a:prstGeom>
        </p:spPr>
        <p:txBody>
          <a:bodyPr lIns="91439" tIns="45719" rIns="91439" bIns="45719">
            <a:noAutofit/>
          </a:bodyPr>
          <a:lstStyle/>
          <a:p>
            <a:pPr/>
          </a:p>
        </p:txBody>
      </p:sp>
      <p:sp>
        <p:nvSpPr>
          <p:cNvPr id="93"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0">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0"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21"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9" name="Title Text"/>
          <p:cNvSpPr txBox="1"/>
          <p:nvPr>
            <p:ph type="title"/>
          </p:nvPr>
        </p:nvSpPr>
        <p:spPr>
          <a:prstGeom prst="rect">
            <a:avLst/>
          </a:prstGeom>
        </p:spPr>
        <p:txBody>
          <a:bodyPr/>
          <a:lstStyle/>
          <a:p>
            <a:pPr/>
            <a:r>
              <a:t>Title Text</a:t>
            </a:r>
          </a:p>
        </p:txBody>
      </p:sp>
      <p:sp>
        <p:nvSpPr>
          <p:cNvPr id="30"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8"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9" name="Body Level One…"/>
          <p:cNvSpPr txBox="1"/>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6" name="Title Text"/>
          <p:cNvSpPr txBox="1"/>
          <p:nvPr>
            <p:ph type="title"/>
          </p:nvPr>
        </p:nvSpPr>
        <p:spPr>
          <a:xfrm>
            <a:off x="839787" y="365125"/>
            <a:ext cx="10515601" cy="1325563"/>
          </a:xfrm>
          <a:prstGeom prst="rect">
            <a:avLst/>
          </a:prstGeom>
        </p:spPr>
        <p:txBody>
          <a:bodyPr/>
          <a:lstStyle/>
          <a:p>
            <a:pPr/>
            <a:r>
              <a:t>Title Text</a:t>
            </a:r>
          </a:p>
        </p:txBody>
      </p:sp>
      <p:sp>
        <p:nvSpPr>
          <p:cNvPr id="57" name="Body Level One…"/>
          <p:cNvSpPr txBox="1"/>
          <p:nvPr>
            <p:ph type="body" sz="quarter" idx="1"/>
          </p:nvPr>
        </p:nvSpPr>
        <p:spPr>
          <a:xfrm>
            <a:off x="839787" y="1681163"/>
            <a:ext cx="5157790"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58" name="Text Placeholder 4"/>
          <p:cNvSpPr/>
          <p:nvPr>
            <p:ph type="body" sz="quarter" idx="13"/>
          </p:nvPr>
        </p:nvSpPr>
        <p:spPr>
          <a:xfrm>
            <a:off x="6172200" y="1681163"/>
            <a:ext cx="5183188" cy="823914"/>
          </a:xfrm>
          <a:prstGeom prst="rect">
            <a:avLst/>
          </a:prstGeom>
        </p:spPr>
        <p:txBody>
          <a:bodyPr anchor="b"/>
          <a:lstStyle/>
          <a:p>
            <a:pP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6" name="Title Text"/>
          <p:cNvSpPr txBox="1"/>
          <p:nvPr>
            <p:ph type="title"/>
          </p:nvPr>
        </p:nvSpPr>
        <p:spPr>
          <a:prstGeom prst="rect">
            <a:avLst/>
          </a:prstGeom>
        </p:spPr>
        <p:txBody>
          <a:bodyPr/>
          <a:lstStyle/>
          <a:p>
            <a:pPr/>
            <a:r>
              <a:t>Title Text</a:t>
            </a:r>
          </a:p>
        </p:txBody>
      </p:sp>
      <p:sp>
        <p:nvSpPr>
          <p:cNvPr id="6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81"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2" name="Body Level One…"/>
          <p:cNvSpPr txBox="1"/>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83" name="Text Placeholder 3"/>
          <p:cNvSpPr/>
          <p:nvPr>
            <p:ph type="body" sz="quarter" idx="13"/>
          </p:nvPr>
        </p:nvSpPr>
        <p:spPr>
          <a:xfrm>
            <a:off x="839787" y="2057400"/>
            <a:ext cx="3932238" cy="3811588"/>
          </a:xfrm>
          <a:prstGeom prst="rect">
            <a:avLst/>
          </a:prstGeom>
        </p:spPr>
        <p:txBody>
          <a:bodyPr/>
          <a:lstStyle/>
          <a:p>
            <a:pP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89821" y="6404293"/>
            <a:ext cx="263980" cy="269239"/>
          </a:xfrm>
          <a:prstGeom prst="rect">
            <a:avLst/>
          </a:prstGeom>
          <a:ln w="12700">
            <a:miter lim="400000"/>
          </a:ln>
        </p:spPr>
        <p:txBody>
          <a:bodyPr wrap="none" lIns="45718" tIns="45718" rIns="45718" bIns="45718" anchor="ctr">
            <a:spAutoFit/>
          </a:bodyPr>
          <a:lstStyle>
            <a:lvl1pPr algn="r">
              <a:defRPr sz="1200">
                <a:solidFill>
                  <a:srgbClr val="888888"/>
                </a:solidFill>
                <a:latin typeface="+mj-lt"/>
                <a:ea typeface="+mj-ea"/>
                <a:cs typeface="+mj-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bmp"/><Relationship Id="rId3" Type="http://schemas.openxmlformats.org/officeDocument/2006/relationships/image" Target="../media/image1.jpeg"/><Relationship Id="rId4" Type="http://schemas.openxmlformats.org/officeDocument/2006/relationships/image" Target="../media/image2.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 Id="rId3" Type="http://schemas.openxmlformats.org/officeDocument/2006/relationships/image" Target="../media/image7.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bmp"/></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bmp"/></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bmp"/></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bmp"/><Relationship Id="rId3" Type="http://schemas.openxmlformats.org/officeDocument/2006/relationships/image" Target="../media/image3.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bmp"/></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 Id="rId3" Type="http://schemas.openxmlformats.org/officeDocument/2006/relationships/image" Target="../media/image1.png"/><Relationship Id="rId4" Type="http://schemas.openxmlformats.org/officeDocument/2006/relationships/image" Target="../media/image5.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bmp"/></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Rectangle 138"/>
          <p:cNvSpPr/>
          <p:nvPr/>
        </p:nvSpPr>
        <p:spPr>
          <a:xfrm>
            <a:off x="-2" y="0"/>
            <a:ext cx="12188956" cy="6858000"/>
          </a:xfrm>
          <a:prstGeom prst="rect">
            <a:avLst/>
          </a:prstGeom>
          <a:blipFill>
            <a:blip r:embed="rId2"/>
          </a:blip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04" name="Freeform 5"/>
          <p:cNvSpPr/>
          <p:nvPr/>
        </p:nvSpPr>
        <p:spPr>
          <a:xfrm>
            <a:off x="6409782" y="1654167"/>
            <a:ext cx="822494" cy="42326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7765"/>
                </a:moveTo>
                <a:lnTo>
                  <a:pt x="0" y="21600"/>
                </a:lnTo>
                <a:lnTo>
                  <a:pt x="0" y="3842"/>
                </a:lnTo>
                <a:lnTo>
                  <a:pt x="21600" y="0"/>
                </a:lnTo>
                <a:lnTo>
                  <a:pt x="21600" y="17765"/>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05" name="Freeform 6"/>
          <p:cNvSpPr/>
          <p:nvPr/>
        </p:nvSpPr>
        <p:spPr>
          <a:xfrm>
            <a:off x="6544519" y="1311134"/>
            <a:ext cx="687756" cy="38202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06" name="Freeform 7"/>
          <p:cNvSpPr/>
          <p:nvPr/>
        </p:nvSpPr>
        <p:spPr>
          <a:xfrm>
            <a:off x="6544519" y="1126737"/>
            <a:ext cx="347202" cy="36997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07" name="Rectangle 8"/>
          <p:cNvSpPr/>
          <p:nvPr/>
        </p:nvSpPr>
        <p:spPr>
          <a:xfrm>
            <a:off x="1257422" y="971138"/>
            <a:ext cx="5634299" cy="3531075"/>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08" name="Title 1"/>
          <p:cNvSpPr txBox="1"/>
          <p:nvPr>
            <p:ph type="title"/>
          </p:nvPr>
        </p:nvSpPr>
        <p:spPr>
          <a:xfrm>
            <a:off x="1587840" y="1448469"/>
            <a:ext cx="5004348" cy="2597474"/>
          </a:xfrm>
          <a:prstGeom prst="rect">
            <a:avLst/>
          </a:prstGeom>
        </p:spPr>
        <p:txBody>
          <a:bodyPr/>
          <a:lstStyle>
            <a:lvl1pPr algn="l" defTabSz="868680">
              <a:defRPr sz="3800">
                <a:solidFill>
                  <a:srgbClr val="FEFFFF"/>
                </a:solidFill>
              </a:defRPr>
            </a:lvl1pPr>
          </a:lstStyle>
          <a:p>
            <a:pPr/>
            <a:r>
              <a:t>Addressing Theological Concerns and Questions that Arise in Times of Crisis</a:t>
            </a:r>
          </a:p>
        </p:txBody>
      </p:sp>
      <p:pic>
        <p:nvPicPr>
          <p:cNvPr id="109" name="Picture 4" descr="Picture 4"/>
          <p:cNvPicPr>
            <a:picLocks noChangeAspect="1"/>
          </p:cNvPicPr>
          <p:nvPr/>
        </p:nvPicPr>
        <p:blipFill>
          <a:blip r:embed="rId3">
            <a:extLst/>
          </a:blip>
          <a:stretch>
            <a:fillRect/>
          </a:stretch>
        </p:blipFill>
        <p:spPr>
          <a:xfrm>
            <a:off x="8037941" y="1628431"/>
            <a:ext cx="2061651" cy="2061650"/>
          </a:xfrm>
          <a:prstGeom prst="rect">
            <a:avLst/>
          </a:prstGeom>
          <a:ln w="12700">
            <a:miter lim="400000"/>
          </a:ln>
        </p:spPr>
      </p:pic>
      <p:pic>
        <p:nvPicPr>
          <p:cNvPr id="110" name="Picture 6" descr="Picture 6"/>
          <p:cNvPicPr>
            <a:picLocks noChangeAspect="1"/>
          </p:cNvPicPr>
          <p:nvPr/>
        </p:nvPicPr>
        <p:blipFill>
          <a:blip r:embed="rId4">
            <a:extLst/>
          </a:blip>
          <a:stretch>
            <a:fillRect/>
          </a:stretch>
        </p:blipFill>
        <p:spPr>
          <a:xfrm>
            <a:off x="7386369" y="4323807"/>
            <a:ext cx="3364797" cy="1090193"/>
          </a:xfrm>
          <a:prstGeom prst="rect">
            <a:avLst/>
          </a:prstGeom>
          <a:ln w="12700">
            <a:miter lim="400000"/>
          </a:ln>
        </p:spPr>
      </p:pic>
      <p:sp>
        <p:nvSpPr>
          <p:cNvPr id="111" name="John McNeill and Chris Sasser"/>
          <p:cNvSpPr txBox="1"/>
          <p:nvPr/>
        </p:nvSpPr>
        <p:spPr>
          <a:xfrm>
            <a:off x="7388983" y="5561330"/>
            <a:ext cx="3539653" cy="3581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a:solidFill>
                  <a:srgbClr val="666465"/>
                </a:solidFill>
                <a:latin typeface="+mj-lt"/>
                <a:ea typeface="+mj-ea"/>
                <a:cs typeface="+mj-cs"/>
                <a:sym typeface="Calibri"/>
              </a:defRPr>
            </a:lvl1pPr>
          </a:lstStyle>
          <a:p>
            <a:pPr/>
            <a:r>
              <a:t>John McNeill and Chris Sasser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7"/>
          <p:cNvSpPr/>
          <p:nvPr/>
        </p:nvSpPr>
        <p:spPr>
          <a:xfrm>
            <a:off x="-2" y="0"/>
            <a:ext cx="12188956" cy="6858000"/>
          </a:xfrm>
          <a:prstGeom prst="rect">
            <a:avLst/>
          </a:prstGeom>
          <a:solidFill>
            <a:srgbClr val="FFFFFF"/>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88" name="Freeform 6"/>
          <p:cNvSpPr/>
          <p:nvPr/>
        </p:nvSpPr>
        <p:spPr>
          <a:xfrm>
            <a:off x="4142163" y="900813"/>
            <a:ext cx="759620" cy="5710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89" name="Freeform 7"/>
          <p:cNvSpPr/>
          <p:nvPr/>
        </p:nvSpPr>
        <p:spPr>
          <a:xfrm>
            <a:off x="4144436" y="633163"/>
            <a:ext cx="482656" cy="5521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90" name="Freeform: Shape 13"/>
          <p:cNvSpPr/>
          <p:nvPr/>
        </p:nvSpPr>
        <p:spPr>
          <a:xfrm>
            <a:off x="634619" y="636722"/>
            <a:ext cx="4000064" cy="5257801"/>
          </a:xfrm>
          <a:prstGeom prst="rect">
            <a:avLst/>
          </a:prstGeom>
          <a:solidFill>
            <a:srgbClr val="203864"/>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91" name="Title 1"/>
          <p:cNvSpPr txBox="1"/>
          <p:nvPr>
            <p:ph type="title"/>
          </p:nvPr>
        </p:nvSpPr>
        <p:spPr>
          <a:xfrm>
            <a:off x="934871" y="982272"/>
            <a:ext cx="3388422" cy="4560971"/>
          </a:xfrm>
          <a:prstGeom prst="rect">
            <a:avLst/>
          </a:prstGeom>
        </p:spPr>
        <p:txBody>
          <a:bodyPr/>
          <a:lstStyle>
            <a:lvl1pPr>
              <a:defRPr sz="3800">
                <a:solidFill>
                  <a:srgbClr val="FFFFFF"/>
                </a:solidFill>
              </a:defRPr>
            </a:lvl1pPr>
          </a:lstStyle>
          <a:p>
            <a:pPr/>
            <a:r>
              <a:t>Whole Group Conversation</a:t>
            </a:r>
          </a:p>
        </p:txBody>
      </p:sp>
      <p:sp>
        <p:nvSpPr>
          <p:cNvPr id="192" name="Rectangle 8"/>
          <p:cNvSpPr/>
          <p:nvPr/>
        </p:nvSpPr>
        <p:spPr>
          <a:xfrm>
            <a:off x="4901781" y="1352301"/>
            <a:ext cx="6655597" cy="5251647"/>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93" name="Content Placeholder 2"/>
          <p:cNvSpPr txBox="1"/>
          <p:nvPr>
            <p:ph type="body" sz="half" idx="1"/>
          </p:nvPr>
        </p:nvSpPr>
        <p:spPr>
          <a:xfrm>
            <a:off x="5221861" y="1719616"/>
            <a:ext cx="5948833" cy="4334631"/>
          </a:xfrm>
          <a:prstGeom prst="rect">
            <a:avLst/>
          </a:prstGeom>
        </p:spPr>
        <p:txBody>
          <a:bodyPr anchor="ctr"/>
          <a:lstStyle/>
          <a:p>
            <a:pPr marL="457200" indent="-457200">
              <a:buFontTx/>
              <a:buAutoNum type="arabicPeriod" startAt="1"/>
              <a:defRPr sz="3200">
                <a:solidFill>
                  <a:srgbClr val="FEFFFF"/>
                </a:solidFill>
              </a:defRPr>
            </a:pPr>
            <a:r>
              <a:t>What’s your process for discovering the answers to theological questions?</a:t>
            </a:r>
            <a:endParaRPr sz="2400"/>
          </a:p>
          <a:p>
            <a:pPr marL="457200" indent="-457200">
              <a:buFontTx/>
              <a:buAutoNum type="arabicPeriod" startAt="1"/>
              <a:defRPr sz="3200">
                <a:solidFill>
                  <a:srgbClr val="FEFFFF"/>
                </a:solidFill>
              </a:defRPr>
            </a:pPr>
            <a:r>
              <a:t>What’s your protocol or pattern for response?</a:t>
            </a:r>
            <a:endParaRPr sz="2400"/>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Rectangle 35"/>
          <p:cNvSpPr/>
          <p:nvPr/>
        </p:nvSpPr>
        <p:spPr>
          <a:xfrm>
            <a:off x="-2" y="0"/>
            <a:ext cx="12188956" cy="6858000"/>
          </a:xfrm>
          <a:prstGeom prst="rect">
            <a:avLst/>
          </a:prstGeom>
          <a:solidFill>
            <a:srgbClr val="FFFFFF"/>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96" name="Freeform 6"/>
          <p:cNvSpPr/>
          <p:nvPr/>
        </p:nvSpPr>
        <p:spPr>
          <a:xfrm>
            <a:off x="4142163" y="900813"/>
            <a:ext cx="759620" cy="5710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97" name="Freeform 7"/>
          <p:cNvSpPr/>
          <p:nvPr/>
        </p:nvSpPr>
        <p:spPr>
          <a:xfrm>
            <a:off x="4144436" y="633163"/>
            <a:ext cx="482656" cy="5521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98" name="Freeform: Shape 41"/>
          <p:cNvSpPr/>
          <p:nvPr/>
        </p:nvSpPr>
        <p:spPr>
          <a:xfrm>
            <a:off x="634619" y="636722"/>
            <a:ext cx="4000064" cy="5257801"/>
          </a:xfrm>
          <a:prstGeom prst="rect">
            <a:avLst/>
          </a:prstGeom>
          <a:solidFill>
            <a:srgbClr val="203864"/>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99" name="Title 1"/>
          <p:cNvSpPr txBox="1"/>
          <p:nvPr>
            <p:ph type="title"/>
          </p:nvPr>
        </p:nvSpPr>
        <p:spPr>
          <a:xfrm>
            <a:off x="934871" y="982272"/>
            <a:ext cx="3388422" cy="4560971"/>
          </a:xfrm>
          <a:prstGeom prst="rect">
            <a:avLst/>
          </a:prstGeom>
        </p:spPr>
        <p:txBody>
          <a:bodyPr/>
          <a:lstStyle/>
          <a:p>
            <a:pPr>
              <a:defRPr sz="3800">
                <a:solidFill>
                  <a:srgbClr val="FFFFFF"/>
                </a:solidFill>
              </a:defRPr>
            </a:pPr>
            <a:r>
              <a:t>Equipping Parents and Guardians</a:t>
            </a:r>
            <a:br/>
            <a:r>
              <a:t> </a:t>
            </a:r>
            <a:br/>
            <a:r>
              <a:t>(Even if They’re Not Trained Counselors)</a:t>
            </a:r>
          </a:p>
        </p:txBody>
      </p:sp>
      <p:sp>
        <p:nvSpPr>
          <p:cNvPr id="200" name="Rectangle 8"/>
          <p:cNvSpPr/>
          <p:nvPr/>
        </p:nvSpPr>
        <p:spPr>
          <a:xfrm>
            <a:off x="4901781" y="1352301"/>
            <a:ext cx="6655597" cy="5251647"/>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201" name="Content Placeholder 2"/>
          <p:cNvSpPr txBox="1"/>
          <p:nvPr>
            <p:ph type="body" sz="half" idx="1"/>
          </p:nvPr>
        </p:nvSpPr>
        <p:spPr>
          <a:xfrm>
            <a:off x="5221861" y="1529115"/>
            <a:ext cx="5948833" cy="4884332"/>
          </a:xfrm>
          <a:prstGeom prst="rect">
            <a:avLst/>
          </a:prstGeom>
        </p:spPr>
        <p:txBody>
          <a:bodyPr anchor="ctr"/>
          <a:lstStyle/>
          <a:p>
            <a:pPr marL="0" indent="0" defTabSz="905255">
              <a:lnSpc>
                <a:spcPct val="57600"/>
              </a:lnSpc>
              <a:spcBef>
                <a:spcPts val="900"/>
              </a:spcBef>
              <a:buSzTx/>
              <a:buNone/>
              <a:defRPr b="1" sz="2376"/>
            </a:pPr>
            <a:r>
              <a:t>Here are a few tips on how to relate:</a:t>
            </a:r>
          </a:p>
          <a:p>
            <a:pPr marL="226313" indent="-226313" defTabSz="905255">
              <a:lnSpc>
                <a:spcPct val="72000"/>
              </a:lnSpc>
              <a:spcBef>
                <a:spcPts val="900"/>
              </a:spcBef>
              <a:defRPr b="1" sz="2079"/>
            </a:pPr>
            <a:r>
              <a:t>Be Patient as Teens Struggle</a:t>
            </a:r>
            <a:r>
              <a:rPr b="0"/>
              <a:t> (Acknowledge a teens emotion by helping them make sense of, and cope with, what is taking place.)</a:t>
            </a:r>
          </a:p>
          <a:p>
            <a:pPr marL="226313" indent="-226313" defTabSz="905255">
              <a:lnSpc>
                <a:spcPct val="72000"/>
              </a:lnSpc>
              <a:spcBef>
                <a:spcPts val="900"/>
              </a:spcBef>
              <a:defRPr b="1" sz="2079"/>
            </a:pPr>
            <a:r>
              <a:t>Maintain Lines of Communication</a:t>
            </a:r>
            <a:r>
              <a:rPr b="0"/>
              <a:t> (Adults are a safe and responsible place for teens to process this crisis when teens are ready to talk.)  </a:t>
            </a:r>
          </a:p>
          <a:p>
            <a:pPr marL="226313" indent="-226313" defTabSz="905255">
              <a:lnSpc>
                <a:spcPct val="72000"/>
              </a:lnSpc>
              <a:spcBef>
                <a:spcPts val="900"/>
              </a:spcBef>
              <a:defRPr b="1" sz="2079"/>
            </a:pPr>
            <a:r>
              <a:t>Allow the Teenager to Be a Teenager</a:t>
            </a:r>
            <a:r>
              <a:rPr b="0"/>
              <a:t> (Try not to push teens to roles beyond their stage of development, maturity level or cognitive abilities.)</a:t>
            </a:r>
          </a:p>
          <a:p>
            <a:pPr marL="226313" indent="-226313" defTabSz="905255">
              <a:lnSpc>
                <a:spcPct val="72000"/>
              </a:lnSpc>
              <a:spcBef>
                <a:spcPts val="900"/>
              </a:spcBef>
              <a:defRPr b="1" sz="2079"/>
            </a:pPr>
            <a:r>
              <a:t>Help Teens Grieve </a:t>
            </a:r>
            <a:r>
              <a:rPr b="0"/>
              <a:t>(Teens need time and space to work through the losses of what is important to them (i.e. routines, relationships, school year, ceremonies and athletic events).</a:t>
            </a:r>
          </a:p>
          <a:p>
            <a:pPr marL="0" indent="0" defTabSz="905255">
              <a:lnSpc>
                <a:spcPct val="72000"/>
              </a:lnSpc>
              <a:spcBef>
                <a:spcPts val="900"/>
              </a:spcBef>
              <a:buSzTx/>
              <a:buNone/>
              <a:defRPr sz="2079">
                <a:solidFill>
                  <a:srgbClr val="FFFFFF"/>
                </a:solidFill>
              </a:defRPr>
            </a:pPr>
            <a:r>
              <a:t>*</a:t>
            </a:r>
            <a:r>
              <a:rPr sz="1683"/>
              <a:t>Scott Floyd’s </a:t>
            </a:r>
            <a:r>
              <a:rPr i="1" sz="1683"/>
              <a:t>Crisis Counseling: A Guide for Pastors and Professionals</a:t>
            </a:r>
            <a:r>
              <a:rPr sz="1683"/>
              <a:t> entitled “Adolescents and Crises”.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Rectangle 85"/>
          <p:cNvSpPr/>
          <p:nvPr/>
        </p:nvSpPr>
        <p:spPr>
          <a:xfrm>
            <a:off x="-2" y="0"/>
            <a:ext cx="12188956" cy="6858000"/>
          </a:xfrm>
          <a:prstGeom prst="rect">
            <a:avLst/>
          </a:prstGeom>
          <a:solidFill>
            <a:srgbClr val="FFFFFF"/>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204" name="Rectangle 8"/>
          <p:cNvSpPr/>
          <p:nvPr/>
        </p:nvSpPr>
        <p:spPr>
          <a:xfrm>
            <a:off x="6406150" y="2355786"/>
            <a:ext cx="4985750" cy="3531073"/>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205" name="Title 1"/>
          <p:cNvSpPr txBox="1"/>
          <p:nvPr>
            <p:ph type="ctrTitle"/>
          </p:nvPr>
        </p:nvSpPr>
        <p:spPr>
          <a:xfrm>
            <a:off x="7559812" y="2723320"/>
            <a:ext cx="3510357" cy="2236742"/>
          </a:xfrm>
          <a:prstGeom prst="rect">
            <a:avLst/>
          </a:prstGeom>
        </p:spPr>
        <p:txBody>
          <a:bodyPr/>
          <a:lstStyle>
            <a:lvl1pPr algn="l" defTabSz="905255">
              <a:defRPr b="1" sz="3762"/>
            </a:lvl1pPr>
          </a:lstStyle>
          <a:p>
            <a:pPr/>
            <a:r>
              <a:t>Are you comfortable saying that you don’t know?</a:t>
            </a:r>
          </a:p>
        </p:txBody>
      </p:sp>
      <p:sp>
        <p:nvSpPr>
          <p:cNvPr id="206" name="Freeform 5"/>
          <p:cNvSpPr/>
          <p:nvPr/>
        </p:nvSpPr>
        <p:spPr>
          <a:xfrm>
            <a:off x="6409782" y="1654167"/>
            <a:ext cx="822494" cy="42326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7765"/>
                </a:moveTo>
                <a:lnTo>
                  <a:pt x="0" y="21600"/>
                </a:lnTo>
                <a:lnTo>
                  <a:pt x="0" y="3842"/>
                </a:lnTo>
                <a:lnTo>
                  <a:pt x="21600" y="0"/>
                </a:lnTo>
                <a:lnTo>
                  <a:pt x="21600" y="17765"/>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207" name="Freeform 6"/>
          <p:cNvSpPr/>
          <p:nvPr/>
        </p:nvSpPr>
        <p:spPr>
          <a:xfrm>
            <a:off x="6544519" y="1311134"/>
            <a:ext cx="687756" cy="38202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208" name="Freeform 7"/>
          <p:cNvSpPr/>
          <p:nvPr/>
        </p:nvSpPr>
        <p:spPr>
          <a:xfrm>
            <a:off x="6544519" y="1126737"/>
            <a:ext cx="347202" cy="36997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pic>
        <p:nvPicPr>
          <p:cNvPr id="209" name="Picture 2" descr="Picture 2"/>
          <p:cNvPicPr>
            <a:picLocks noChangeAspect="1"/>
          </p:cNvPicPr>
          <p:nvPr/>
        </p:nvPicPr>
        <p:blipFill>
          <a:blip r:embed="rId2">
            <a:extLst/>
          </a:blip>
          <a:srcRect l="0" t="2996" r="0" b="3424"/>
          <a:stretch>
            <a:fillRect/>
          </a:stretch>
        </p:blipFill>
        <p:spPr>
          <a:xfrm>
            <a:off x="1258858" y="1120045"/>
            <a:ext cx="5635822" cy="3509506"/>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Rectangle 85"/>
          <p:cNvSpPr/>
          <p:nvPr/>
        </p:nvSpPr>
        <p:spPr>
          <a:xfrm>
            <a:off x="-2" y="0"/>
            <a:ext cx="12188956" cy="6858000"/>
          </a:xfrm>
          <a:prstGeom prst="rect">
            <a:avLst/>
          </a:prstGeom>
          <a:solidFill>
            <a:srgbClr val="FFFFFF"/>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212" name="Rectangle 8"/>
          <p:cNvSpPr/>
          <p:nvPr/>
        </p:nvSpPr>
        <p:spPr>
          <a:xfrm>
            <a:off x="6406150" y="2355786"/>
            <a:ext cx="4985750" cy="3531073"/>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213" name="Title 1"/>
          <p:cNvSpPr txBox="1"/>
          <p:nvPr>
            <p:ph type="ctrTitle"/>
          </p:nvPr>
        </p:nvSpPr>
        <p:spPr>
          <a:xfrm>
            <a:off x="7232274" y="2723320"/>
            <a:ext cx="4159626" cy="2236742"/>
          </a:xfrm>
          <a:prstGeom prst="rect">
            <a:avLst/>
          </a:prstGeom>
        </p:spPr>
        <p:txBody>
          <a:bodyPr/>
          <a:lstStyle>
            <a:lvl1pPr algn="l">
              <a:defRPr b="1" sz="3800"/>
            </a:lvl1pPr>
          </a:lstStyle>
          <a:p>
            <a:pPr/>
            <a:r>
              <a:t>Trust the Holy Spirit</a:t>
            </a:r>
          </a:p>
        </p:txBody>
      </p:sp>
      <p:sp>
        <p:nvSpPr>
          <p:cNvPr id="214" name="Freeform 5"/>
          <p:cNvSpPr/>
          <p:nvPr/>
        </p:nvSpPr>
        <p:spPr>
          <a:xfrm>
            <a:off x="6409782" y="1654167"/>
            <a:ext cx="822494" cy="42326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7765"/>
                </a:moveTo>
                <a:lnTo>
                  <a:pt x="0" y="21600"/>
                </a:lnTo>
                <a:lnTo>
                  <a:pt x="0" y="3842"/>
                </a:lnTo>
                <a:lnTo>
                  <a:pt x="21600" y="0"/>
                </a:lnTo>
                <a:lnTo>
                  <a:pt x="21600" y="17765"/>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215" name="Freeform 6"/>
          <p:cNvSpPr/>
          <p:nvPr/>
        </p:nvSpPr>
        <p:spPr>
          <a:xfrm>
            <a:off x="6544519" y="1311134"/>
            <a:ext cx="687756" cy="38202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216" name="Freeform 7"/>
          <p:cNvSpPr/>
          <p:nvPr/>
        </p:nvSpPr>
        <p:spPr>
          <a:xfrm>
            <a:off x="6544519" y="1126737"/>
            <a:ext cx="347202" cy="36997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pic>
        <p:nvPicPr>
          <p:cNvPr id="217" name="Picture 2" descr="Picture 2"/>
          <p:cNvPicPr>
            <a:picLocks noChangeAspect="1"/>
          </p:cNvPicPr>
          <p:nvPr/>
        </p:nvPicPr>
        <p:blipFill>
          <a:blip r:embed="rId2">
            <a:extLst/>
          </a:blip>
          <a:srcRect l="0" t="2996" r="0" b="3424"/>
          <a:stretch>
            <a:fillRect/>
          </a:stretch>
        </p:blipFill>
        <p:spPr>
          <a:xfrm>
            <a:off x="1258858" y="1120045"/>
            <a:ext cx="5635822" cy="3509506"/>
          </a:xfrm>
          <a:prstGeom prst="rect">
            <a:avLst/>
          </a:prstGeom>
          <a:ln w="12700">
            <a:miter lim="400000"/>
          </a:ln>
        </p:spPr>
      </p:pic>
      <p:pic>
        <p:nvPicPr>
          <p:cNvPr id="218" name="Picture 2" descr="Picture 2"/>
          <p:cNvPicPr>
            <a:picLocks noChangeAspect="1"/>
          </p:cNvPicPr>
          <p:nvPr/>
        </p:nvPicPr>
        <p:blipFill>
          <a:blip r:embed="rId3">
            <a:extLst/>
          </a:blip>
          <a:stretch>
            <a:fillRect/>
          </a:stretch>
        </p:blipFill>
        <p:spPr>
          <a:xfrm>
            <a:off x="1258856" y="1126735"/>
            <a:ext cx="5632864" cy="3502814"/>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220" name="Rectangle 7"/>
          <p:cNvSpPr/>
          <p:nvPr/>
        </p:nvSpPr>
        <p:spPr>
          <a:xfrm>
            <a:off x="-2" y="0"/>
            <a:ext cx="12188956" cy="6858000"/>
          </a:xfrm>
          <a:prstGeom prst="rect">
            <a:avLst/>
          </a:prstGeom>
          <a:blipFill>
            <a:blip r:embed="rId2"/>
          </a:blip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221" name="Freeform 6"/>
          <p:cNvSpPr/>
          <p:nvPr/>
        </p:nvSpPr>
        <p:spPr>
          <a:xfrm>
            <a:off x="4142163" y="900813"/>
            <a:ext cx="759620" cy="5710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222" name="Freeform 7"/>
          <p:cNvSpPr/>
          <p:nvPr/>
        </p:nvSpPr>
        <p:spPr>
          <a:xfrm>
            <a:off x="4144436" y="633163"/>
            <a:ext cx="482656" cy="5521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223" name="Freeform: Shape 13"/>
          <p:cNvSpPr/>
          <p:nvPr/>
        </p:nvSpPr>
        <p:spPr>
          <a:xfrm>
            <a:off x="634619" y="636722"/>
            <a:ext cx="4000064" cy="5257801"/>
          </a:xfrm>
          <a:prstGeom prst="rect">
            <a:avLst/>
          </a:prstGeom>
          <a:solidFill>
            <a:srgbClr val="203864"/>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224" name="Title 1"/>
          <p:cNvSpPr txBox="1"/>
          <p:nvPr>
            <p:ph type="title"/>
          </p:nvPr>
        </p:nvSpPr>
        <p:spPr>
          <a:xfrm>
            <a:off x="928774" y="982272"/>
            <a:ext cx="3388423" cy="4560971"/>
          </a:xfrm>
          <a:prstGeom prst="rect">
            <a:avLst/>
          </a:prstGeom>
        </p:spPr>
        <p:txBody>
          <a:bodyPr/>
          <a:lstStyle/>
          <a:p>
            <a:pPr>
              <a:defRPr sz="3800">
                <a:solidFill>
                  <a:srgbClr val="FFFFFF"/>
                </a:solidFill>
              </a:defRPr>
            </a:pPr>
            <a:r>
              <a:t>Discussion: </a:t>
            </a:r>
            <a:br/>
            <a:r>
              <a:t>Q &amp; A</a:t>
            </a:r>
          </a:p>
        </p:txBody>
      </p:sp>
      <p:sp>
        <p:nvSpPr>
          <p:cNvPr id="225" name="Rectangle 8"/>
          <p:cNvSpPr/>
          <p:nvPr/>
        </p:nvSpPr>
        <p:spPr>
          <a:xfrm>
            <a:off x="4901781" y="1352301"/>
            <a:ext cx="6655597" cy="5251647"/>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226" name="Content Placeholder 2"/>
          <p:cNvSpPr txBox="1"/>
          <p:nvPr>
            <p:ph type="body" sz="half" idx="1"/>
          </p:nvPr>
        </p:nvSpPr>
        <p:spPr>
          <a:xfrm>
            <a:off x="5221861" y="1719616"/>
            <a:ext cx="5948833" cy="3092013"/>
          </a:xfrm>
          <a:prstGeom prst="rect">
            <a:avLst/>
          </a:prstGeom>
        </p:spPr>
        <p:txBody>
          <a:bodyPr anchor="ctr"/>
          <a:lstStyle/>
          <a:p>
            <a:pPr marL="0" indent="0">
              <a:buSzTx/>
              <a:buNone/>
              <a:defRPr sz="2400">
                <a:solidFill>
                  <a:srgbClr val="FFFFFF"/>
                </a:solidFill>
              </a:defRPr>
            </a:pPr>
          </a:p>
          <a:p>
            <a:pPr marL="0" indent="0">
              <a:buSzTx/>
              <a:buNone/>
              <a:defRPr sz="3800">
                <a:solidFill>
                  <a:srgbClr val="FFFFFF"/>
                </a:solidFill>
              </a:defRPr>
            </a:pPr>
            <a:r>
              <a:t>What must your soul have in this season?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113" name="Rectangle 7"/>
          <p:cNvSpPr/>
          <p:nvPr/>
        </p:nvSpPr>
        <p:spPr>
          <a:xfrm>
            <a:off x="-2" y="0"/>
            <a:ext cx="12188956" cy="6858000"/>
          </a:xfrm>
          <a:prstGeom prst="rect">
            <a:avLst/>
          </a:prstGeom>
          <a:blipFill>
            <a:blip r:embed="rId2"/>
          </a:blip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14" name="Freeform 45"/>
          <p:cNvSpPr/>
          <p:nvPr/>
        </p:nvSpPr>
        <p:spPr>
          <a:xfrm>
            <a:off x="409710" y="1022350"/>
            <a:ext cx="709613" cy="2095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5641"/>
                </a:lnTo>
                <a:lnTo>
                  <a:pt x="0" y="0"/>
                </a:lnTo>
                <a:lnTo>
                  <a:pt x="21600" y="5959"/>
                </a:lnTo>
                <a:lnTo>
                  <a:pt x="21600" y="21600"/>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15" name="Freeform 46"/>
          <p:cNvSpPr/>
          <p:nvPr/>
        </p:nvSpPr>
        <p:spPr>
          <a:xfrm>
            <a:off x="409710" y="837744"/>
            <a:ext cx="403227" cy="1705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224"/>
                </a:moveTo>
                <a:lnTo>
                  <a:pt x="0" y="21600"/>
                </a:lnTo>
                <a:lnTo>
                  <a:pt x="0" y="2318"/>
                </a:lnTo>
                <a:lnTo>
                  <a:pt x="21600" y="0"/>
                </a:lnTo>
                <a:lnTo>
                  <a:pt x="21600" y="19224"/>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16" name="Freeform 47"/>
          <p:cNvSpPr/>
          <p:nvPr/>
        </p:nvSpPr>
        <p:spPr>
          <a:xfrm>
            <a:off x="644660" y="640894"/>
            <a:ext cx="168277" cy="17131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487"/>
                </a:lnTo>
                <a:lnTo>
                  <a:pt x="0" y="0"/>
                </a:lnTo>
                <a:lnTo>
                  <a:pt x="21600" y="2133"/>
                </a:lnTo>
                <a:lnTo>
                  <a:pt x="21600" y="21600"/>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17" name="Freeform 44"/>
          <p:cNvSpPr/>
          <p:nvPr/>
        </p:nvSpPr>
        <p:spPr>
          <a:xfrm>
            <a:off x="11223203" y="635715"/>
            <a:ext cx="328614" cy="1742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138"/>
                </a:moveTo>
                <a:lnTo>
                  <a:pt x="0" y="21600"/>
                </a:lnTo>
                <a:lnTo>
                  <a:pt x="0" y="2462"/>
                </a:lnTo>
                <a:lnTo>
                  <a:pt x="21600" y="0"/>
                </a:lnTo>
                <a:lnTo>
                  <a:pt x="21600" y="19138"/>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18" name="Rectangle 17"/>
          <p:cNvSpPr/>
          <p:nvPr/>
        </p:nvSpPr>
        <p:spPr>
          <a:xfrm>
            <a:off x="644055" y="635715"/>
            <a:ext cx="10907863" cy="1541459"/>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19" name="Title 1"/>
          <p:cNvSpPr txBox="1"/>
          <p:nvPr>
            <p:ph type="title"/>
          </p:nvPr>
        </p:nvSpPr>
        <p:spPr>
          <a:xfrm>
            <a:off x="958504" y="800391"/>
            <a:ext cx="10264700" cy="1212103"/>
          </a:xfrm>
          <a:prstGeom prst="rect">
            <a:avLst/>
          </a:prstGeom>
        </p:spPr>
        <p:txBody>
          <a:bodyPr/>
          <a:lstStyle>
            <a:lvl1pPr>
              <a:defRPr sz="3800">
                <a:solidFill>
                  <a:srgbClr val="FFFFFF"/>
                </a:solidFill>
              </a:defRPr>
            </a:lvl1pPr>
          </a:lstStyle>
          <a:p>
            <a:pPr/>
            <a:r>
              <a:t>Our Objectives &amp; Plan </a:t>
            </a:r>
          </a:p>
        </p:txBody>
      </p:sp>
      <p:sp>
        <p:nvSpPr>
          <p:cNvPr id="120" name="Content Placeholder 2"/>
          <p:cNvSpPr txBox="1"/>
          <p:nvPr>
            <p:ph type="body" idx="1"/>
          </p:nvPr>
        </p:nvSpPr>
        <p:spPr>
          <a:xfrm>
            <a:off x="1367622" y="2490435"/>
            <a:ext cx="9708998" cy="3567175"/>
          </a:xfrm>
          <a:prstGeom prst="rect">
            <a:avLst/>
          </a:prstGeom>
          <a:gradFill>
            <a:gsLst>
              <a:gs pos="0">
                <a:srgbClr val="F6F8FC"/>
              </a:gs>
              <a:gs pos="74000">
                <a:srgbClr val="ABC0E4"/>
              </a:gs>
              <a:gs pos="83000">
                <a:srgbClr val="ABC0E4"/>
              </a:gs>
              <a:gs pos="100000">
                <a:srgbClr val="C7D5ED"/>
              </a:gs>
            </a:gsLst>
            <a:lin ang="5400000"/>
          </a:gradFill>
        </p:spPr>
        <p:txBody>
          <a:bodyPr anchor="ctr"/>
          <a:lstStyle/>
          <a:p>
            <a:pPr marL="514350" indent="-514350">
              <a:buFontTx/>
              <a:buAutoNum type="arabicPeriod" startAt="1"/>
            </a:pPr>
            <a:r>
              <a:t>Provide space for worship and encouragement </a:t>
            </a:r>
          </a:p>
          <a:p>
            <a:pPr marL="514350" indent="-514350">
              <a:buFontTx/>
              <a:buAutoNum type="arabicPeriod" startAt="1"/>
            </a:pPr>
            <a:r>
              <a:t>Provide space for community and dialogue </a:t>
            </a:r>
          </a:p>
          <a:p>
            <a:pPr marL="514350" indent="-514350">
              <a:buFontTx/>
              <a:buAutoNum type="arabicPeriod" startAt="1"/>
            </a:pPr>
            <a:r>
              <a:t>Provide space to exchange </a:t>
            </a:r>
            <a:r>
              <a:t>ideas and processes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122" name="Rectangle 7"/>
          <p:cNvSpPr/>
          <p:nvPr/>
        </p:nvSpPr>
        <p:spPr>
          <a:xfrm>
            <a:off x="-2" y="0"/>
            <a:ext cx="12188956" cy="6858000"/>
          </a:xfrm>
          <a:prstGeom prst="rect">
            <a:avLst/>
          </a:prstGeom>
          <a:blipFill>
            <a:blip r:embed="rId2"/>
          </a:blip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23" name="Freeform 45"/>
          <p:cNvSpPr/>
          <p:nvPr/>
        </p:nvSpPr>
        <p:spPr>
          <a:xfrm>
            <a:off x="409710" y="1022350"/>
            <a:ext cx="709613" cy="2095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5641"/>
                </a:lnTo>
                <a:lnTo>
                  <a:pt x="0" y="0"/>
                </a:lnTo>
                <a:lnTo>
                  <a:pt x="21600" y="5959"/>
                </a:lnTo>
                <a:lnTo>
                  <a:pt x="21600" y="21600"/>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24" name="Freeform 46"/>
          <p:cNvSpPr/>
          <p:nvPr/>
        </p:nvSpPr>
        <p:spPr>
          <a:xfrm>
            <a:off x="409710" y="837744"/>
            <a:ext cx="403227" cy="170543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224"/>
                </a:moveTo>
                <a:lnTo>
                  <a:pt x="0" y="21600"/>
                </a:lnTo>
                <a:lnTo>
                  <a:pt x="0" y="2318"/>
                </a:lnTo>
                <a:lnTo>
                  <a:pt x="21600" y="0"/>
                </a:lnTo>
                <a:lnTo>
                  <a:pt x="21600" y="19224"/>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25" name="Freeform 47"/>
          <p:cNvSpPr/>
          <p:nvPr/>
        </p:nvSpPr>
        <p:spPr>
          <a:xfrm>
            <a:off x="644660" y="640894"/>
            <a:ext cx="168277" cy="17131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487"/>
                </a:lnTo>
                <a:lnTo>
                  <a:pt x="0" y="0"/>
                </a:lnTo>
                <a:lnTo>
                  <a:pt x="21600" y="2133"/>
                </a:lnTo>
                <a:lnTo>
                  <a:pt x="21600" y="21600"/>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26" name="Freeform 44"/>
          <p:cNvSpPr/>
          <p:nvPr/>
        </p:nvSpPr>
        <p:spPr>
          <a:xfrm>
            <a:off x="11223203" y="635715"/>
            <a:ext cx="328614" cy="1742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138"/>
                </a:moveTo>
                <a:lnTo>
                  <a:pt x="0" y="21600"/>
                </a:lnTo>
                <a:lnTo>
                  <a:pt x="0" y="2462"/>
                </a:lnTo>
                <a:lnTo>
                  <a:pt x="21600" y="0"/>
                </a:lnTo>
                <a:lnTo>
                  <a:pt x="21600" y="19138"/>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27" name="Rectangle 17"/>
          <p:cNvSpPr/>
          <p:nvPr/>
        </p:nvSpPr>
        <p:spPr>
          <a:xfrm>
            <a:off x="644055" y="635715"/>
            <a:ext cx="10907863" cy="1541459"/>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28" name="Title 1"/>
          <p:cNvSpPr txBox="1"/>
          <p:nvPr>
            <p:ph type="title"/>
          </p:nvPr>
        </p:nvSpPr>
        <p:spPr>
          <a:xfrm>
            <a:off x="958504" y="800391"/>
            <a:ext cx="10264700" cy="1212103"/>
          </a:xfrm>
          <a:prstGeom prst="rect">
            <a:avLst/>
          </a:prstGeom>
        </p:spPr>
        <p:txBody>
          <a:bodyPr/>
          <a:lstStyle>
            <a:lvl1pPr>
              <a:defRPr sz="3800">
                <a:solidFill>
                  <a:srgbClr val="FFFFFF"/>
                </a:solidFill>
              </a:defRPr>
            </a:lvl1pPr>
          </a:lstStyle>
          <a:p>
            <a:pPr/>
            <a:r>
              <a:t>Our Objectives &amp; Plan </a:t>
            </a:r>
          </a:p>
        </p:txBody>
      </p:sp>
      <p:sp>
        <p:nvSpPr>
          <p:cNvPr id="129" name="Content Placeholder 2"/>
          <p:cNvSpPr txBox="1"/>
          <p:nvPr>
            <p:ph type="body" idx="1"/>
          </p:nvPr>
        </p:nvSpPr>
        <p:spPr>
          <a:xfrm>
            <a:off x="1367622" y="2490435"/>
            <a:ext cx="9708998" cy="3567175"/>
          </a:xfrm>
          <a:prstGeom prst="rect">
            <a:avLst/>
          </a:prstGeom>
          <a:gradFill>
            <a:gsLst>
              <a:gs pos="0">
                <a:srgbClr val="F6F8FC"/>
              </a:gs>
              <a:gs pos="74000">
                <a:srgbClr val="ABC0E4"/>
              </a:gs>
              <a:gs pos="83000">
                <a:srgbClr val="ABC0E4"/>
              </a:gs>
              <a:gs pos="100000">
                <a:srgbClr val="C7D5ED"/>
              </a:gs>
            </a:gsLst>
            <a:lin ang="5400000"/>
          </a:gradFill>
        </p:spPr>
        <p:txBody>
          <a:bodyPr anchor="ctr"/>
          <a:lstStyle/>
          <a:p>
            <a:pPr marL="514350" indent="-514350">
              <a:buFontTx/>
              <a:buAutoNum type="arabicPeriod" startAt="1"/>
              <a:defRPr sz="2400"/>
            </a:pPr>
            <a:r>
              <a:t>Devotions – Check-In/ Sharing </a:t>
            </a:r>
          </a:p>
          <a:p>
            <a:pPr marL="514350" indent="-514350">
              <a:buFontTx/>
              <a:buAutoNum type="arabicPeriod" startAt="1"/>
              <a:defRPr sz="2400"/>
            </a:pPr>
            <a:r>
              <a:t>Presentation  </a:t>
            </a:r>
          </a:p>
          <a:p>
            <a:pPr marL="514350" indent="-514350">
              <a:buFontTx/>
              <a:buAutoNum type="arabicPeriod" startAt="1"/>
              <a:defRPr sz="2400"/>
            </a:pPr>
            <a:r>
              <a:t>Discussion: Q &amp; A</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131" name="Rectangle 8"/>
          <p:cNvSpPr/>
          <p:nvPr/>
        </p:nvSpPr>
        <p:spPr>
          <a:xfrm>
            <a:off x="-2" y="0"/>
            <a:ext cx="12188956" cy="6858000"/>
          </a:xfrm>
          <a:prstGeom prst="rect">
            <a:avLst/>
          </a:prstGeom>
          <a:blipFill>
            <a:blip r:embed="rId2"/>
          </a:blip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pic>
        <p:nvPicPr>
          <p:cNvPr id="132" name="Picture 4" descr="Picture 4"/>
          <p:cNvPicPr>
            <a:picLocks noChangeAspect="1"/>
          </p:cNvPicPr>
          <p:nvPr/>
        </p:nvPicPr>
        <p:blipFill>
          <a:blip r:embed="rId3">
            <a:extLst/>
          </a:blip>
          <a:srcRect l="14702" t="0" r="26187" b="0"/>
          <a:stretch>
            <a:fillRect/>
          </a:stretch>
        </p:blipFill>
        <p:spPr>
          <a:xfrm>
            <a:off x="6096000" y="8"/>
            <a:ext cx="6096000" cy="6857992"/>
          </a:xfrm>
          <a:prstGeom prst="rect">
            <a:avLst/>
          </a:prstGeom>
          <a:ln w="12700">
            <a:miter lim="400000"/>
          </a:ln>
        </p:spPr>
      </p:pic>
      <p:sp>
        <p:nvSpPr>
          <p:cNvPr id="133" name="Freeform 5"/>
          <p:cNvSpPr/>
          <p:nvPr/>
        </p:nvSpPr>
        <p:spPr>
          <a:xfrm>
            <a:off x="6096000" y="1756598"/>
            <a:ext cx="1080327" cy="473639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7765"/>
                </a:moveTo>
                <a:lnTo>
                  <a:pt x="0" y="21600"/>
                </a:lnTo>
                <a:lnTo>
                  <a:pt x="0" y="3842"/>
                </a:lnTo>
                <a:lnTo>
                  <a:pt x="21600" y="0"/>
                </a:lnTo>
                <a:lnTo>
                  <a:pt x="21600" y="17765"/>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34" name="Freeform 6"/>
          <p:cNvSpPr/>
          <p:nvPr/>
        </p:nvSpPr>
        <p:spPr>
          <a:xfrm>
            <a:off x="6488569" y="1357765"/>
            <a:ext cx="687756" cy="430312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35" name="Freeform 7"/>
          <p:cNvSpPr/>
          <p:nvPr/>
        </p:nvSpPr>
        <p:spPr>
          <a:xfrm>
            <a:off x="6490580" y="1135058"/>
            <a:ext cx="409373" cy="4169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36" name="Rectangle 8"/>
          <p:cNvSpPr/>
          <p:nvPr/>
        </p:nvSpPr>
        <p:spPr>
          <a:xfrm>
            <a:off x="795528" y="1124041"/>
            <a:ext cx="6105065" cy="3978125"/>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37" name="Title 1"/>
          <p:cNvSpPr txBox="1"/>
          <p:nvPr>
            <p:ph type="title"/>
          </p:nvPr>
        </p:nvSpPr>
        <p:spPr>
          <a:xfrm>
            <a:off x="1319917" y="1445775"/>
            <a:ext cx="5437074" cy="3342435"/>
          </a:xfrm>
          <a:prstGeom prst="rect">
            <a:avLst/>
          </a:prstGeom>
        </p:spPr>
        <p:txBody>
          <a:bodyPr anchor="b"/>
          <a:lstStyle/>
          <a:p>
            <a:pPr defTabSz="877822">
              <a:defRPr b="1" sz="3600">
                <a:solidFill>
                  <a:srgbClr val="FFFFFF"/>
                </a:solidFill>
              </a:defRPr>
            </a:pPr>
            <a:r>
              <a:t>Devotion</a:t>
            </a:r>
            <a:br/>
            <a:br/>
            <a:r>
              <a:rPr b="0" sz="2400"/>
              <a:t>Song</a:t>
            </a:r>
            <a:br>
              <a:rPr b="0" sz="2400"/>
            </a:br>
            <a:r>
              <a:rPr b="0" sz="2400"/>
              <a:t>Prayer</a:t>
            </a:r>
            <a:br>
              <a:rPr b="0" sz="2400"/>
            </a:br>
            <a:r>
              <a:rPr b="0" sz="2400"/>
              <a:t>Scripture (</a:t>
            </a:r>
            <a:r>
              <a:rPr b="0" sz="2400"/>
              <a:t>Luke 17:11-13</a:t>
            </a:r>
            <a:r>
              <a:rPr b="0" sz="2400"/>
              <a:t>)</a:t>
            </a:r>
            <a:br>
              <a:rPr b="0" sz="2400"/>
            </a:br>
            <a:r>
              <a:rPr b="0" sz="2400"/>
              <a:t>Mediation </a:t>
            </a:r>
            <a:br>
              <a:rPr b="0" sz="2400"/>
            </a:br>
            <a:r>
              <a:rPr b="0" sz="2400"/>
              <a:t>(</a:t>
            </a:r>
            <a:r>
              <a:rPr b="0" sz="2400"/>
              <a:t>Amid ‘Social-distancing’, Jesus Meets Us</a:t>
            </a:r>
            <a:r>
              <a:rPr b="0" sz="2400"/>
              <a: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Rectangle 7"/>
          <p:cNvSpPr/>
          <p:nvPr/>
        </p:nvSpPr>
        <p:spPr>
          <a:xfrm>
            <a:off x="-2" y="0"/>
            <a:ext cx="12188956" cy="6858000"/>
          </a:xfrm>
          <a:prstGeom prst="rect">
            <a:avLst/>
          </a:prstGeom>
          <a:solidFill>
            <a:srgbClr val="FFFFFF"/>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40" name="Freeform 6"/>
          <p:cNvSpPr/>
          <p:nvPr/>
        </p:nvSpPr>
        <p:spPr>
          <a:xfrm>
            <a:off x="4142163" y="900813"/>
            <a:ext cx="759620" cy="5710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41" name="Freeform 7"/>
          <p:cNvSpPr/>
          <p:nvPr/>
        </p:nvSpPr>
        <p:spPr>
          <a:xfrm>
            <a:off x="4144436" y="633163"/>
            <a:ext cx="482656" cy="5521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42" name="Freeform: Shape 13"/>
          <p:cNvSpPr/>
          <p:nvPr/>
        </p:nvSpPr>
        <p:spPr>
          <a:xfrm>
            <a:off x="634619" y="636722"/>
            <a:ext cx="4000064" cy="5257801"/>
          </a:xfrm>
          <a:prstGeom prst="rect">
            <a:avLst/>
          </a:prstGeom>
          <a:solidFill>
            <a:srgbClr val="203864"/>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43" name="Title 1"/>
          <p:cNvSpPr txBox="1"/>
          <p:nvPr>
            <p:ph type="title"/>
          </p:nvPr>
        </p:nvSpPr>
        <p:spPr>
          <a:xfrm>
            <a:off x="934871" y="982272"/>
            <a:ext cx="3388422" cy="4560971"/>
          </a:xfrm>
          <a:prstGeom prst="rect">
            <a:avLst/>
          </a:prstGeom>
        </p:spPr>
        <p:txBody>
          <a:bodyPr/>
          <a:lstStyle>
            <a:lvl1pPr>
              <a:defRPr sz="3800">
                <a:solidFill>
                  <a:srgbClr val="FFFFFF"/>
                </a:solidFill>
              </a:defRPr>
            </a:lvl1pPr>
          </a:lstStyle>
          <a:p>
            <a:pPr/>
            <a:r>
              <a:t>Small Group: Check-in Sharing </a:t>
            </a:r>
          </a:p>
        </p:txBody>
      </p:sp>
      <p:sp>
        <p:nvSpPr>
          <p:cNvPr id="144" name="Rectangle 8"/>
          <p:cNvSpPr/>
          <p:nvPr/>
        </p:nvSpPr>
        <p:spPr>
          <a:xfrm>
            <a:off x="4901781" y="1352301"/>
            <a:ext cx="6655597" cy="5251647"/>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45" name="Content Placeholder 2"/>
          <p:cNvSpPr txBox="1"/>
          <p:nvPr>
            <p:ph type="body" sz="half" idx="1"/>
          </p:nvPr>
        </p:nvSpPr>
        <p:spPr>
          <a:xfrm>
            <a:off x="5221861" y="1414816"/>
            <a:ext cx="5948833" cy="4334631"/>
          </a:xfrm>
          <a:prstGeom prst="rect">
            <a:avLst/>
          </a:prstGeom>
        </p:spPr>
        <p:txBody>
          <a:bodyPr anchor="ctr"/>
          <a:lstStyle/>
          <a:p>
            <a:pPr marL="0" indent="0">
              <a:buSzTx/>
              <a:buNone/>
              <a:defRPr sz="2400">
                <a:solidFill>
                  <a:srgbClr val="FEFFFF"/>
                </a:solidFill>
              </a:defRPr>
            </a:pPr>
          </a:p>
          <a:p>
            <a:pPr marL="0" indent="0">
              <a:buSzTx/>
              <a:buNone/>
              <a:defRPr sz="3200">
                <a:solidFill>
                  <a:srgbClr val="FEFFFF"/>
                </a:solidFill>
              </a:defRPr>
            </a:pPr>
            <a:r>
              <a:t>How are you doing?</a:t>
            </a:r>
            <a:endParaRPr sz="2400"/>
          </a:p>
          <a:p>
            <a:pPr marL="0" indent="0">
              <a:buSzTx/>
              <a:buNone/>
              <a:defRPr sz="3200">
                <a:solidFill>
                  <a:srgbClr val="FEFFFF"/>
                </a:solidFill>
              </a:defRPr>
            </a:pPr>
          </a:p>
          <a:p>
            <a:pPr marL="0" indent="0">
              <a:buSzTx/>
              <a:buNone/>
              <a:defRPr sz="3200">
                <a:solidFill>
                  <a:srgbClr val="FEFFFF"/>
                </a:solidFill>
              </a:defRPr>
            </a:pPr>
            <a:r>
              <a:t>Where do you see God moving in this season of life?</a:t>
            </a:r>
            <a:endParaRPr sz="2400"/>
          </a:p>
          <a:p>
            <a:pPr marL="0" indent="0">
              <a:buSzTx/>
              <a:buNone/>
              <a:defRPr sz="3200">
                <a:solidFill>
                  <a:srgbClr val="FEFFFF"/>
                </a:solidFill>
              </a:defRPr>
            </a:pPr>
          </a:p>
          <a:p>
            <a:pPr marL="0" indent="0">
              <a:buSzTx/>
              <a:buNone/>
              <a:defRPr sz="3200">
                <a:solidFill>
                  <a:srgbClr val="FEFFFF"/>
                </a:solidFill>
              </a:defRPr>
            </a:pPr>
            <a:r>
              <a:t>Describe any points of hope during this season of life?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147" name="Rectangle 7"/>
          <p:cNvSpPr/>
          <p:nvPr/>
        </p:nvSpPr>
        <p:spPr>
          <a:xfrm>
            <a:off x="-2" y="0"/>
            <a:ext cx="12188956" cy="6858000"/>
          </a:xfrm>
          <a:prstGeom prst="rect">
            <a:avLst/>
          </a:prstGeom>
          <a:blipFill>
            <a:blip r:embed="rId2"/>
          </a:blip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48" name="Freeform 6"/>
          <p:cNvSpPr/>
          <p:nvPr/>
        </p:nvSpPr>
        <p:spPr>
          <a:xfrm>
            <a:off x="4142163" y="900813"/>
            <a:ext cx="759620" cy="5710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49" name="Freeform 7"/>
          <p:cNvSpPr/>
          <p:nvPr/>
        </p:nvSpPr>
        <p:spPr>
          <a:xfrm>
            <a:off x="4144436" y="633163"/>
            <a:ext cx="482656" cy="5521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50" name="Freeform: Shape 13"/>
          <p:cNvSpPr/>
          <p:nvPr/>
        </p:nvSpPr>
        <p:spPr>
          <a:xfrm>
            <a:off x="634619" y="636722"/>
            <a:ext cx="4000064" cy="5257801"/>
          </a:xfrm>
          <a:prstGeom prst="rect">
            <a:avLst/>
          </a:prstGeom>
          <a:solidFill>
            <a:srgbClr val="203864"/>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51" name="Title 1"/>
          <p:cNvSpPr txBox="1"/>
          <p:nvPr>
            <p:ph type="title"/>
          </p:nvPr>
        </p:nvSpPr>
        <p:spPr>
          <a:xfrm>
            <a:off x="934871" y="982272"/>
            <a:ext cx="3580227" cy="4560971"/>
          </a:xfrm>
          <a:prstGeom prst="rect">
            <a:avLst/>
          </a:prstGeom>
        </p:spPr>
        <p:txBody>
          <a:bodyPr/>
          <a:lstStyle>
            <a:lvl1pPr>
              <a:defRPr sz="3800">
                <a:solidFill>
                  <a:srgbClr val="FFFFFF"/>
                </a:solidFill>
              </a:defRPr>
            </a:lvl1pPr>
          </a:lstStyle>
          <a:p>
            <a:pPr/>
            <a:r>
              <a:t>Teens and Parents may wonder…</a:t>
            </a:r>
          </a:p>
        </p:txBody>
      </p:sp>
      <p:sp>
        <p:nvSpPr>
          <p:cNvPr id="152" name="Rectangle 8"/>
          <p:cNvSpPr/>
          <p:nvPr/>
        </p:nvSpPr>
        <p:spPr>
          <a:xfrm>
            <a:off x="4901781" y="1352301"/>
            <a:ext cx="6655597" cy="5251647"/>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53" name="Content Placeholder 2"/>
          <p:cNvSpPr txBox="1"/>
          <p:nvPr>
            <p:ph type="body" sz="half" idx="1"/>
          </p:nvPr>
        </p:nvSpPr>
        <p:spPr>
          <a:xfrm>
            <a:off x="5221861" y="1719616"/>
            <a:ext cx="5948833" cy="4334631"/>
          </a:xfrm>
          <a:prstGeom prst="rect">
            <a:avLst/>
          </a:prstGeom>
        </p:spPr>
        <p:txBody>
          <a:bodyPr anchor="ctr"/>
          <a:lstStyle/>
          <a:p>
            <a:pPr marL="0" indent="0">
              <a:buSzTx/>
              <a:buNone/>
              <a:defRPr sz="2400">
                <a:solidFill>
                  <a:srgbClr val="FEFFFF"/>
                </a:solidFill>
              </a:defRPr>
            </a:pPr>
            <a:r>
              <a:t>Christians believe that God is in charge and that we are made God’s image and likeness. We believe that God gave us life and loves us more than we can ever imagine. Even if we do not believe that God wants a virus that can hurt millions of people, we might wonder why a loving God permits such a virus to exist. </a:t>
            </a:r>
          </a:p>
          <a:p>
            <a:pPr marL="0" indent="0" algn="ctr">
              <a:buSzTx/>
              <a:buNone/>
              <a:defRPr sz="1600">
                <a:solidFill>
                  <a:srgbClr val="FEFFFF"/>
                </a:solidFill>
              </a:defRPr>
            </a:pPr>
            <a:r>
              <a:t> </a:t>
            </a:r>
            <a:endParaRPr sz="2400"/>
          </a:p>
          <a:p>
            <a:pPr marL="0" indent="0" algn="ctr">
              <a:buSzTx/>
              <a:buNone/>
              <a:defRPr sz="2000">
                <a:solidFill>
                  <a:srgbClr val="FEFFFF"/>
                </a:solidFill>
              </a:defRPr>
            </a:pPr>
            <a:r>
              <a:t>--Dr. Pat Fosarelli, </a:t>
            </a:r>
            <a:endParaRPr sz="2400"/>
          </a:p>
          <a:p>
            <a:pPr marL="0" indent="0" algn="ctr">
              <a:buSzTx/>
              <a:buNone/>
              <a:defRPr i="1" sz="2000">
                <a:solidFill>
                  <a:srgbClr val="FEFFFF"/>
                </a:solidFill>
              </a:defRPr>
            </a:pPr>
            <a:r>
              <a:t>How to Talk to Children and Teens about…COVID-19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Rectangle 28"/>
          <p:cNvSpPr/>
          <p:nvPr/>
        </p:nvSpPr>
        <p:spPr>
          <a:xfrm>
            <a:off x="-1" y="0"/>
            <a:ext cx="12188954" cy="6858000"/>
          </a:xfrm>
          <a:prstGeom prst="rect">
            <a:avLst/>
          </a:prstGeom>
          <a:solidFill>
            <a:srgbClr val="FFFFFF"/>
          </a:solidFill>
          <a:ln w="12700">
            <a:miter lim="400000"/>
          </a:ln>
        </p:spPr>
        <p:txBody>
          <a:bodyPr lIns="45718" tIns="45718" rIns="45718" bIns="45718" anchor="ctr"/>
          <a:lstStyle/>
          <a:p>
            <a:pPr algn="ctr">
              <a:defRPr>
                <a:solidFill>
                  <a:srgbClr val="FFFFFF"/>
                </a:solidFill>
              </a:defRPr>
            </a:pPr>
          </a:p>
        </p:txBody>
      </p:sp>
      <p:sp>
        <p:nvSpPr>
          <p:cNvPr id="156" name="Freeform 46"/>
          <p:cNvSpPr/>
          <p:nvPr/>
        </p:nvSpPr>
        <p:spPr>
          <a:xfrm>
            <a:off x="409710" y="837744"/>
            <a:ext cx="403226" cy="1344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9224"/>
                </a:moveTo>
                <a:lnTo>
                  <a:pt x="0" y="21600"/>
                </a:lnTo>
                <a:lnTo>
                  <a:pt x="0" y="2318"/>
                </a:lnTo>
                <a:lnTo>
                  <a:pt x="21600" y="0"/>
                </a:lnTo>
                <a:lnTo>
                  <a:pt x="21600" y="19224"/>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57" name="Freeform 47"/>
          <p:cNvSpPr/>
          <p:nvPr/>
        </p:nvSpPr>
        <p:spPr>
          <a:xfrm>
            <a:off x="644660" y="640894"/>
            <a:ext cx="168276" cy="13441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487"/>
                </a:lnTo>
                <a:lnTo>
                  <a:pt x="0" y="0"/>
                </a:lnTo>
                <a:lnTo>
                  <a:pt x="21600" y="2133"/>
                </a:lnTo>
                <a:lnTo>
                  <a:pt x="21600" y="21600"/>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58" name="Rectangle 34"/>
          <p:cNvSpPr/>
          <p:nvPr/>
        </p:nvSpPr>
        <p:spPr>
          <a:xfrm>
            <a:off x="644055" y="635714"/>
            <a:ext cx="11544897" cy="1179578"/>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59" name="Title 1"/>
          <p:cNvSpPr txBox="1"/>
          <p:nvPr>
            <p:ph type="title"/>
          </p:nvPr>
        </p:nvSpPr>
        <p:spPr>
          <a:xfrm>
            <a:off x="1047279" y="788893"/>
            <a:ext cx="10306522" cy="880730"/>
          </a:xfrm>
          <a:prstGeom prst="rect">
            <a:avLst/>
          </a:prstGeom>
        </p:spPr>
        <p:txBody>
          <a:bodyPr lIns="45719" tIns="45719" rIns="45719" bIns="45719"/>
          <a:lstStyle>
            <a:lvl1pPr>
              <a:defRPr sz="4000">
                <a:solidFill>
                  <a:srgbClr val="FFFFFF"/>
                </a:solidFill>
                <a:latin typeface="+mj-lt"/>
                <a:ea typeface="+mj-ea"/>
                <a:cs typeface="+mj-cs"/>
                <a:sym typeface="Calibri"/>
              </a:defRPr>
            </a:lvl1pPr>
          </a:lstStyle>
          <a:p>
            <a:pPr/>
            <a:r>
              <a:t>Prominent Theological Views</a:t>
            </a:r>
          </a:p>
        </p:txBody>
      </p:sp>
      <p:grpSp>
        <p:nvGrpSpPr>
          <p:cNvPr id="169" name="Text Placeholder 2"/>
          <p:cNvGrpSpPr/>
          <p:nvPr/>
        </p:nvGrpSpPr>
        <p:grpSpPr>
          <a:xfrm>
            <a:off x="1101580" y="2653474"/>
            <a:ext cx="9987189" cy="3121601"/>
            <a:chOff x="0" y="0"/>
            <a:chExt cx="9987188" cy="3121599"/>
          </a:xfrm>
        </p:grpSpPr>
        <p:sp>
          <p:nvSpPr>
            <p:cNvPr id="160" name="Circle"/>
            <p:cNvSpPr/>
            <p:nvPr/>
          </p:nvSpPr>
          <p:spPr>
            <a:xfrm>
              <a:off x="581343" y="0"/>
              <a:ext cx="1818564" cy="1818563"/>
            </a:xfrm>
            <a:prstGeom prst="ellipse">
              <a:avLst/>
            </a:prstGeom>
            <a:solidFill>
              <a:schemeClr val="accent2"/>
            </a:solidFill>
            <a:ln w="12700" cap="flat">
              <a:noFill/>
              <a:miter lim="400000"/>
            </a:ln>
            <a:effectLst/>
          </p:spPr>
          <p:txBody>
            <a:bodyPr wrap="square" lIns="45718" tIns="45718" rIns="45718" bIns="45718" numCol="1" anchor="t">
              <a:noAutofit/>
            </a:bodyPr>
            <a:lstStyle/>
            <a:p>
              <a:pPr>
                <a:defRPr>
                  <a:latin typeface="+mj-lt"/>
                  <a:ea typeface="+mj-ea"/>
                  <a:cs typeface="+mj-cs"/>
                  <a:sym typeface="Calibri"/>
                </a:defRPr>
              </a:pPr>
            </a:p>
          </p:txBody>
        </p:sp>
        <p:sp>
          <p:nvSpPr>
            <p:cNvPr id="161" name="Square"/>
            <p:cNvSpPr/>
            <p:nvPr/>
          </p:nvSpPr>
          <p:spPr>
            <a:xfrm>
              <a:off x="968905" y="387561"/>
              <a:ext cx="1043438" cy="1043438"/>
            </a:xfrm>
            <a:prstGeom prst="rect">
              <a:avLst/>
            </a:prstGeom>
            <a:blipFill rotWithShape="1">
              <a:blip r:embed="rId2"/>
              <a:srcRect l="0" t="0" r="0" b="0"/>
              <a:stretch>
                <a:fillRect/>
              </a:stretch>
            </a:blipFill>
            <a:ln w="12700" cap="flat">
              <a:noFill/>
              <a:miter lim="400000"/>
            </a:ln>
            <a:effectLst/>
          </p:spPr>
          <p:txBody>
            <a:bodyPr wrap="square" lIns="45718" tIns="45718" rIns="45718" bIns="45718" numCol="1" anchor="t">
              <a:noAutofit/>
            </a:bodyPr>
            <a:lstStyle/>
            <a:p>
              <a:pPr>
                <a:defRPr>
                  <a:latin typeface="+mj-lt"/>
                  <a:ea typeface="+mj-ea"/>
                  <a:cs typeface="+mj-cs"/>
                  <a:sym typeface="Calibri"/>
                </a:defRPr>
              </a:pPr>
            </a:p>
          </p:txBody>
        </p:sp>
        <p:sp>
          <p:nvSpPr>
            <p:cNvPr id="162" name="A Sign of the End (Matthew 24:6-8)"/>
            <p:cNvSpPr txBox="1"/>
            <p:nvPr/>
          </p:nvSpPr>
          <p:spPr>
            <a:xfrm>
              <a:off x="0" y="2384999"/>
              <a:ext cx="2981251" cy="736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1066800">
                <a:spcBef>
                  <a:spcPts val="1000"/>
                </a:spcBef>
                <a:defRPr cap="all" sz="2400"/>
              </a:lvl1pPr>
            </a:lstStyle>
            <a:p>
              <a:pPr/>
              <a:r>
                <a:t>A Sign of the End (Matthew 24:6-8)</a:t>
              </a:r>
            </a:p>
          </p:txBody>
        </p:sp>
        <p:sp>
          <p:nvSpPr>
            <p:cNvPr id="163" name="Circle"/>
            <p:cNvSpPr/>
            <p:nvPr/>
          </p:nvSpPr>
          <p:spPr>
            <a:xfrm>
              <a:off x="4084312" y="0"/>
              <a:ext cx="1818563" cy="1818563"/>
            </a:xfrm>
            <a:prstGeom prst="ellipse">
              <a:avLst/>
            </a:prstGeom>
            <a:solidFill>
              <a:schemeClr val="accent3"/>
            </a:solidFill>
            <a:ln w="12700" cap="flat">
              <a:noFill/>
              <a:miter lim="400000"/>
            </a:ln>
            <a:effectLst/>
          </p:spPr>
          <p:txBody>
            <a:bodyPr wrap="square" lIns="45718" tIns="45718" rIns="45718" bIns="45718" numCol="1" anchor="t">
              <a:noAutofit/>
            </a:bodyPr>
            <a:lstStyle/>
            <a:p>
              <a:pPr>
                <a:defRPr>
                  <a:latin typeface="+mj-lt"/>
                  <a:ea typeface="+mj-ea"/>
                  <a:cs typeface="+mj-cs"/>
                  <a:sym typeface="Calibri"/>
                </a:defRPr>
              </a:pPr>
            </a:p>
          </p:txBody>
        </p:sp>
        <p:sp>
          <p:nvSpPr>
            <p:cNvPr id="164" name="Rectangle"/>
            <p:cNvSpPr/>
            <p:nvPr/>
          </p:nvSpPr>
          <p:spPr>
            <a:xfrm>
              <a:off x="4393324" y="387561"/>
              <a:ext cx="1200538" cy="1043438"/>
            </a:xfrm>
            <a:prstGeom prst="rect">
              <a:avLst/>
            </a:prstGeom>
            <a:blipFill rotWithShape="1">
              <a:blip r:embed="rId3"/>
              <a:srcRect l="0" t="0" r="0" b="0"/>
              <a:stretch>
                <a:fillRect/>
              </a:stretch>
            </a:blipFill>
            <a:ln w="12700" cap="flat">
              <a:noFill/>
              <a:miter lim="400000"/>
            </a:ln>
            <a:effectLst/>
          </p:spPr>
          <p:txBody>
            <a:bodyPr wrap="square" lIns="45718" tIns="45718" rIns="45718" bIns="45718" numCol="1" anchor="t">
              <a:noAutofit/>
            </a:bodyPr>
            <a:lstStyle/>
            <a:p>
              <a:pPr>
                <a:defRPr>
                  <a:latin typeface="+mj-lt"/>
                  <a:ea typeface="+mj-ea"/>
                  <a:cs typeface="+mj-cs"/>
                  <a:sym typeface="Calibri"/>
                </a:defRPr>
              </a:pPr>
            </a:p>
          </p:txBody>
        </p:sp>
        <p:sp>
          <p:nvSpPr>
            <p:cNvPr id="165" name="A Call to Repent (Amos)"/>
            <p:cNvSpPr txBox="1"/>
            <p:nvPr/>
          </p:nvSpPr>
          <p:spPr>
            <a:xfrm>
              <a:off x="3502968" y="2384999"/>
              <a:ext cx="2981251" cy="736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1066800">
                <a:spcBef>
                  <a:spcPts val="1000"/>
                </a:spcBef>
                <a:defRPr cap="all" sz="2400"/>
              </a:lvl1pPr>
            </a:lstStyle>
            <a:p>
              <a:pPr/>
              <a:r>
                <a:t>A Call to Repent (Amos) </a:t>
              </a:r>
            </a:p>
          </p:txBody>
        </p:sp>
        <p:sp>
          <p:nvSpPr>
            <p:cNvPr id="166" name="Circle"/>
            <p:cNvSpPr/>
            <p:nvPr/>
          </p:nvSpPr>
          <p:spPr>
            <a:xfrm>
              <a:off x="7587281" y="0"/>
              <a:ext cx="1818563" cy="1818563"/>
            </a:xfrm>
            <a:prstGeom prst="ellipse">
              <a:avLst/>
            </a:prstGeom>
            <a:solidFill>
              <a:schemeClr val="accent4"/>
            </a:solidFill>
            <a:ln w="12700" cap="flat">
              <a:noFill/>
              <a:miter lim="400000"/>
            </a:ln>
            <a:effectLst/>
          </p:spPr>
          <p:txBody>
            <a:bodyPr wrap="square" lIns="45718" tIns="45718" rIns="45718" bIns="45718" numCol="1" anchor="t">
              <a:noAutofit/>
            </a:bodyPr>
            <a:lstStyle/>
            <a:p>
              <a:pPr>
                <a:defRPr>
                  <a:latin typeface="+mj-lt"/>
                  <a:ea typeface="+mj-ea"/>
                  <a:cs typeface="+mj-cs"/>
                  <a:sym typeface="Calibri"/>
                </a:defRPr>
              </a:pPr>
            </a:p>
          </p:txBody>
        </p:sp>
        <p:sp>
          <p:nvSpPr>
            <p:cNvPr id="167" name="Square"/>
            <p:cNvSpPr/>
            <p:nvPr/>
          </p:nvSpPr>
          <p:spPr>
            <a:xfrm>
              <a:off x="7974844" y="387561"/>
              <a:ext cx="1043438" cy="1043438"/>
            </a:xfrm>
            <a:prstGeom prst="rect">
              <a:avLst/>
            </a:prstGeom>
            <a:blipFill rotWithShape="1">
              <a:blip r:embed="rId4"/>
              <a:srcRect l="0" t="0" r="0" b="0"/>
              <a:stretch>
                <a:fillRect/>
              </a:stretch>
            </a:blipFill>
            <a:ln w="12700" cap="flat">
              <a:noFill/>
              <a:miter lim="400000"/>
            </a:ln>
            <a:effectLst/>
          </p:spPr>
          <p:txBody>
            <a:bodyPr wrap="square" lIns="45718" tIns="45718" rIns="45718" bIns="45718" numCol="1" anchor="t">
              <a:noAutofit/>
            </a:bodyPr>
            <a:lstStyle/>
            <a:p>
              <a:pPr>
                <a:defRPr>
                  <a:latin typeface="+mj-lt"/>
                  <a:ea typeface="+mj-ea"/>
                  <a:cs typeface="+mj-cs"/>
                  <a:sym typeface="Calibri"/>
                </a:defRPr>
              </a:pPr>
            </a:p>
          </p:txBody>
        </p:sp>
        <p:sp>
          <p:nvSpPr>
            <p:cNvPr id="168" name="It’s a Spiritual War (Job)"/>
            <p:cNvSpPr txBox="1"/>
            <p:nvPr/>
          </p:nvSpPr>
          <p:spPr>
            <a:xfrm>
              <a:off x="7005938" y="2384999"/>
              <a:ext cx="2981251" cy="736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lvl1pPr algn="ctr" defTabSz="1066800">
                <a:spcBef>
                  <a:spcPts val="1000"/>
                </a:spcBef>
                <a:defRPr cap="all" sz="2400"/>
              </a:lvl1pPr>
            </a:lstStyle>
            <a:p>
              <a:pPr/>
              <a:r>
                <a:t>It’s a Spiritual War (Job)</a:t>
              </a: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Rectangle 7"/>
          <p:cNvSpPr/>
          <p:nvPr/>
        </p:nvSpPr>
        <p:spPr>
          <a:xfrm>
            <a:off x="-2" y="0"/>
            <a:ext cx="12188956" cy="6858000"/>
          </a:xfrm>
          <a:prstGeom prst="rect">
            <a:avLst/>
          </a:prstGeom>
          <a:solidFill>
            <a:srgbClr val="FFFFFF"/>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72" name="Freeform 6"/>
          <p:cNvSpPr/>
          <p:nvPr/>
        </p:nvSpPr>
        <p:spPr>
          <a:xfrm>
            <a:off x="4142163" y="900813"/>
            <a:ext cx="759620" cy="5710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73" name="Freeform 7"/>
          <p:cNvSpPr/>
          <p:nvPr/>
        </p:nvSpPr>
        <p:spPr>
          <a:xfrm>
            <a:off x="4144436" y="633163"/>
            <a:ext cx="482656" cy="5521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74" name="Freeform: Shape 13"/>
          <p:cNvSpPr/>
          <p:nvPr/>
        </p:nvSpPr>
        <p:spPr>
          <a:xfrm>
            <a:off x="634619" y="636722"/>
            <a:ext cx="4000064" cy="5257801"/>
          </a:xfrm>
          <a:prstGeom prst="rect">
            <a:avLst/>
          </a:prstGeom>
          <a:solidFill>
            <a:srgbClr val="203864"/>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75" name="Title 1"/>
          <p:cNvSpPr txBox="1"/>
          <p:nvPr>
            <p:ph type="title"/>
          </p:nvPr>
        </p:nvSpPr>
        <p:spPr>
          <a:xfrm>
            <a:off x="934871" y="982272"/>
            <a:ext cx="3388422" cy="4560971"/>
          </a:xfrm>
          <a:prstGeom prst="rect">
            <a:avLst/>
          </a:prstGeom>
        </p:spPr>
        <p:txBody>
          <a:bodyPr/>
          <a:lstStyle>
            <a:lvl1pPr>
              <a:defRPr sz="3800">
                <a:solidFill>
                  <a:srgbClr val="FFFFFF"/>
                </a:solidFill>
              </a:defRPr>
            </a:lvl1pPr>
          </a:lstStyle>
          <a:p>
            <a:pPr/>
            <a:r>
              <a:t>Whole Group Conversation</a:t>
            </a:r>
          </a:p>
        </p:txBody>
      </p:sp>
      <p:sp>
        <p:nvSpPr>
          <p:cNvPr id="176" name="Rectangle 8"/>
          <p:cNvSpPr/>
          <p:nvPr/>
        </p:nvSpPr>
        <p:spPr>
          <a:xfrm>
            <a:off x="4901781" y="1352301"/>
            <a:ext cx="6655597" cy="5251647"/>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77" name="Content Placeholder 2"/>
          <p:cNvSpPr txBox="1"/>
          <p:nvPr>
            <p:ph type="body" sz="half" idx="1"/>
          </p:nvPr>
        </p:nvSpPr>
        <p:spPr>
          <a:xfrm>
            <a:off x="5221861" y="1605316"/>
            <a:ext cx="5948833" cy="4334631"/>
          </a:xfrm>
          <a:prstGeom prst="rect">
            <a:avLst/>
          </a:prstGeom>
        </p:spPr>
        <p:txBody>
          <a:bodyPr anchor="ctr"/>
          <a:lstStyle/>
          <a:p>
            <a:pPr marL="457200" indent="-457200">
              <a:buFontTx/>
              <a:buAutoNum type="arabicPeriod" startAt="1"/>
              <a:defRPr sz="2400">
                <a:solidFill>
                  <a:srgbClr val="FEFFFF"/>
                </a:solidFill>
              </a:defRPr>
            </a:pPr>
            <a:r>
              <a:t>What theological questions arise for you during this COVID-19 era? </a:t>
            </a:r>
          </a:p>
          <a:p>
            <a:pPr marL="457200" indent="-457200">
              <a:buFontTx/>
              <a:buAutoNum type="arabicPeriod" startAt="1"/>
              <a:defRPr sz="2400">
                <a:solidFill>
                  <a:srgbClr val="FEFFFF"/>
                </a:solidFill>
              </a:defRPr>
            </a:pPr>
            <a:r>
              <a:t>What</a:t>
            </a:r>
            <a:r>
              <a:t> theological questions arise for the youth and/or parents in your ministry during this COVID-19 era</a:t>
            </a:r>
            <a:r>
              <a: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blipFill rotWithShape="1">
          <a:blip r:embed="rId2"/>
          <a:srcRect l="0" t="0" r="0" b="0"/>
          <a:tile tx="0" ty="0" sx="100000" sy="100000" flip="none" algn="tl"/>
        </a:blipFill>
      </p:bgPr>
    </p:bg>
    <p:spTree>
      <p:nvGrpSpPr>
        <p:cNvPr id="1" name=""/>
        <p:cNvGrpSpPr/>
        <p:nvPr/>
      </p:nvGrpSpPr>
      <p:grpSpPr>
        <a:xfrm>
          <a:off x="0" y="0"/>
          <a:ext cx="0" cy="0"/>
          <a:chOff x="0" y="0"/>
          <a:chExt cx="0" cy="0"/>
        </a:xfrm>
      </p:grpSpPr>
      <p:sp>
        <p:nvSpPr>
          <p:cNvPr id="179" name="Rectangle 7"/>
          <p:cNvSpPr/>
          <p:nvPr/>
        </p:nvSpPr>
        <p:spPr>
          <a:xfrm>
            <a:off x="-2" y="0"/>
            <a:ext cx="12188956" cy="6858000"/>
          </a:xfrm>
          <a:prstGeom prst="rect">
            <a:avLst/>
          </a:prstGeom>
          <a:blipFill>
            <a:blip r:embed="rId2"/>
          </a:blip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80" name="Freeform 6"/>
          <p:cNvSpPr/>
          <p:nvPr/>
        </p:nvSpPr>
        <p:spPr>
          <a:xfrm>
            <a:off x="4142163" y="900813"/>
            <a:ext cx="759620" cy="57109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19835"/>
                </a:lnTo>
                <a:lnTo>
                  <a:pt x="0" y="0"/>
                </a:lnTo>
                <a:lnTo>
                  <a:pt x="21600" y="1765"/>
                </a:lnTo>
                <a:lnTo>
                  <a:pt x="21600" y="21600"/>
                </a:lnTo>
                <a:close/>
              </a:path>
            </a:pathLst>
          </a:custGeom>
          <a:solidFill>
            <a:srgbClr val="2F5597"/>
          </a:solidFill>
          <a:ln w="12700">
            <a:miter lim="400000"/>
          </a:ln>
        </p:spPr>
        <p:txBody>
          <a:bodyPr lIns="45718" tIns="45718" rIns="45718" bIns="45718"/>
          <a:lstStyle/>
          <a:p>
            <a:pPr>
              <a:defRPr>
                <a:latin typeface="+mj-lt"/>
                <a:ea typeface="+mj-ea"/>
                <a:cs typeface="+mj-cs"/>
                <a:sym typeface="Calibri"/>
              </a:defRPr>
            </a:pPr>
          </a:p>
        </p:txBody>
      </p:sp>
      <p:sp>
        <p:nvSpPr>
          <p:cNvPr id="181" name="Freeform 7"/>
          <p:cNvSpPr/>
          <p:nvPr/>
        </p:nvSpPr>
        <p:spPr>
          <a:xfrm>
            <a:off x="4144436" y="633163"/>
            <a:ext cx="482656" cy="55214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0574"/>
                </a:moveTo>
                <a:lnTo>
                  <a:pt x="0" y="21600"/>
                </a:lnTo>
                <a:lnTo>
                  <a:pt x="0" y="1017"/>
                </a:lnTo>
                <a:lnTo>
                  <a:pt x="21600" y="0"/>
                </a:lnTo>
                <a:lnTo>
                  <a:pt x="21600" y="20574"/>
                </a:lnTo>
                <a:close/>
              </a:path>
            </a:pathLst>
          </a:custGeom>
          <a:solidFill>
            <a:srgbClr val="203864"/>
          </a:solidFill>
          <a:ln w="12700">
            <a:miter lim="400000"/>
          </a:ln>
        </p:spPr>
        <p:txBody>
          <a:bodyPr lIns="45718" tIns="45718" rIns="45718" bIns="45718"/>
          <a:lstStyle/>
          <a:p>
            <a:pPr>
              <a:defRPr>
                <a:latin typeface="+mj-lt"/>
                <a:ea typeface="+mj-ea"/>
                <a:cs typeface="+mj-cs"/>
                <a:sym typeface="Calibri"/>
              </a:defRPr>
            </a:pPr>
          </a:p>
        </p:txBody>
      </p:sp>
      <p:sp>
        <p:nvSpPr>
          <p:cNvPr id="182" name="Freeform: Shape 13"/>
          <p:cNvSpPr/>
          <p:nvPr/>
        </p:nvSpPr>
        <p:spPr>
          <a:xfrm>
            <a:off x="634619" y="636722"/>
            <a:ext cx="4000064" cy="5257801"/>
          </a:xfrm>
          <a:prstGeom prst="rect">
            <a:avLst/>
          </a:prstGeom>
          <a:solidFill>
            <a:srgbClr val="203864"/>
          </a:solidFill>
          <a:ln w="12700">
            <a:miter lim="400000"/>
          </a:ln>
        </p:spPr>
        <p:txBody>
          <a:bodyPr lIns="45718" tIns="45718" rIns="45718" bIns="45718" anchor="ctr"/>
          <a:lstStyle/>
          <a:p>
            <a:pPr algn="ctr">
              <a:defRPr>
                <a:solidFill>
                  <a:srgbClr val="FFFFFF"/>
                </a:solidFill>
                <a:latin typeface="+mj-lt"/>
                <a:ea typeface="+mj-ea"/>
                <a:cs typeface="+mj-cs"/>
                <a:sym typeface="Calibri"/>
              </a:defRPr>
            </a:pPr>
          </a:p>
        </p:txBody>
      </p:sp>
      <p:sp>
        <p:nvSpPr>
          <p:cNvPr id="183" name="Title 1"/>
          <p:cNvSpPr txBox="1"/>
          <p:nvPr>
            <p:ph type="title"/>
          </p:nvPr>
        </p:nvSpPr>
        <p:spPr>
          <a:xfrm>
            <a:off x="934871" y="982272"/>
            <a:ext cx="3580227" cy="4560971"/>
          </a:xfrm>
          <a:prstGeom prst="rect">
            <a:avLst/>
          </a:prstGeom>
        </p:spPr>
        <p:txBody>
          <a:bodyPr/>
          <a:lstStyle>
            <a:lvl1pPr>
              <a:defRPr sz="3800">
                <a:solidFill>
                  <a:srgbClr val="FFFFFF"/>
                </a:solidFill>
              </a:defRPr>
            </a:lvl1pPr>
          </a:lstStyle>
          <a:p>
            <a:pPr/>
            <a:r>
              <a:t>A Youth Leader’s Guide for Answering Tough Questions</a:t>
            </a:r>
          </a:p>
        </p:txBody>
      </p:sp>
      <p:sp>
        <p:nvSpPr>
          <p:cNvPr id="184" name="Rectangle 8"/>
          <p:cNvSpPr/>
          <p:nvPr/>
        </p:nvSpPr>
        <p:spPr>
          <a:xfrm>
            <a:off x="4901781" y="1352301"/>
            <a:ext cx="6655597" cy="5251647"/>
          </a:xfrm>
          <a:prstGeom prst="rect">
            <a:avLst/>
          </a:prstGeom>
          <a:solidFill>
            <a:schemeClr val="accent1"/>
          </a:solidFill>
          <a:ln w="12700">
            <a:miter lim="400000"/>
          </a:ln>
        </p:spPr>
        <p:txBody>
          <a:bodyPr lIns="45718" tIns="45718" rIns="45718" bIns="45718"/>
          <a:lstStyle/>
          <a:p>
            <a:pPr>
              <a:defRPr>
                <a:latin typeface="+mj-lt"/>
                <a:ea typeface="+mj-ea"/>
                <a:cs typeface="+mj-cs"/>
                <a:sym typeface="Calibri"/>
              </a:defRPr>
            </a:pPr>
          </a:p>
        </p:txBody>
      </p:sp>
      <p:sp>
        <p:nvSpPr>
          <p:cNvPr id="185" name="Content Placeholder 2"/>
          <p:cNvSpPr txBox="1"/>
          <p:nvPr>
            <p:ph type="body" sz="half" idx="1"/>
          </p:nvPr>
        </p:nvSpPr>
        <p:spPr>
          <a:xfrm>
            <a:off x="5221861" y="1719616"/>
            <a:ext cx="5948833" cy="4323376"/>
          </a:xfrm>
          <a:prstGeom prst="rect">
            <a:avLst/>
          </a:prstGeom>
        </p:spPr>
        <p:txBody>
          <a:bodyPr anchor="ctr"/>
          <a:lstStyle/>
          <a:p>
            <a:pPr marL="452627" indent="-452627" defTabSz="905255">
              <a:lnSpc>
                <a:spcPct val="81000"/>
              </a:lnSpc>
              <a:spcBef>
                <a:spcPts val="900"/>
              </a:spcBef>
              <a:buFontTx/>
              <a:buAutoNum type="arabicPeriod" startAt="1"/>
              <a:defRPr sz="2376">
                <a:solidFill>
                  <a:srgbClr val="FEFFFF"/>
                </a:solidFill>
              </a:defRPr>
            </a:pPr>
            <a:r>
              <a:t>Determine your personal/church’s view on specific topics. Is there a difference?</a:t>
            </a:r>
          </a:p>
          <a:p>
            <a:pPr marL="452627" indent="-452627" defTabSz="905255">
              <a:lnSpc>
                <a:spcPct val="81000"/>
              </a:lnSpc>
              <a:spcBef>
                <a:spcPts val="900"/>
              </a:spcBef>
              <a:buFontTx/>
              <a:buAutoNum type="arabicPeriod" startAt="1"/>
              <a:defRPr sz="2376">
                <a:solidFill>
                  <a:srgbClr val="FEFFFF"/>
                </a:solidFill>
              </a:defRPr>
            </a:pPr>
            <a:r>
              <a:t>Determine your department’s process for addressing difficult questions. Do your volunteers need to alert their supervisor or church staff member?</a:t>
            </a:r>
          </a:p>
          <a:p>
            <a:pPr marL="452627" indent="-452627" defTabSz="905255">
              <a:lnSpc>
                <a:spcPct val="81000"/>
              </a:lnSpc>
              <a:spcBef>
                <a:spcPts val="900"/>
              </a:spcBef>
              <a:buFontTx/>
              <a:buAutoNum type="arabicPeriod" startAt="1"/>
              <a:defRPr sz="2376">
                <a:solidFill>
                  <a:srgbClr val="FEFFFF"/>
                </a:solidFill>
              </a:defRPr>
            </a:pPr>
            <a:r>
              <a:t>Gather resources for the crisis (i.e. books, online references, trusted colleagues)</a:t>
            </a:r>
          </a:p>
          <a:p>
            <a:pPr marL="0" indent="0" defTabSz="905255">
              <a:lnSpc>
                <a:spcPct val="81000"/>
              </a:lnSpc>
              <a:spcBef>
                <a:spcPts val="900"/>
              </a:spcBef>
              <a:buSzTx/>
              <a:buNone/>
              <a:defRPr sz="2376">
                <a:solidFill>
                  <a:srgbClr val="FEFFFF"/>
                </a:solidFill>
              </a:defRPr>
            </a:pPr>
            <a:r>
              <a:t>4.  Consider terms that are age </a:t>
            </a:r>
            <a:br/>
            <a:r>
              <a:t>     appropriate. </a:t>
            </a:r>
          </a:p>
          <a:p>
            <a:pPr marL="0" indent="0" defTabSz="905255">
              <a:lnSpc>
                <a:spcPct val="81000"/>
              </a:lnSpc>
              <a:spcBef>
                <a:spcPts val="900"/>
              </a:spcBef>
              <a:buSzTx/>
              <a:buNone/>
              <a:defRPr sz="2376">
                <a:solidFill>
                  <a:srgbClr val="FEFFFF"/>
                </a:solidFill>
              </a:defRPr>
            </a:pPr>
            <a:r>
              <a:t>5.  Serve as a spiritual companion.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